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78" r:id="rId2"/>
    <p:sldId id="256" r:id="rId3"/>
    <p:sldId id="269" r:id="rId4"/>
    <p:sldId id="257" r:id="rId5"/>
    <p:sldId id="272" r:id="rId6"/>
    <p:sldId id="258" r:id="rId7"/>
    <p:sldId id="273" r:id="rId8"/>
    <p:sldId id="259" r:id="rId9"/>
    <p:sldId id="279" r:id="rId10"/>
    <p:sldId id="267" r:id="rId11"/>
    <p:sldId id="260" r:id="rId12"/>
    <p:sldId id="283" r:id="rId13"/>
    <p:sldId id="271" r:id="rId14"/>
    <p:sldId id="280" r:id="rId15"/>
    <p:sldId id="261" r:id="rId16"/>
    <p:sldId id="274" r:id="rId17"/>
    <p:sldId id="262" r:id="rId18"/>
    <p:sldId id="275" r:id="rId19"/>
    <p:sldId id="263" r:id="rId20"/>
    <p:sldId id="276" r:id="rId21"/>
    <p:sldId id="281" r:id="rId22"/>
    <p:sldId id="282" r:id="rId23"/>
    <p:sldId id="265" r:id="rId24"/>
    <p:sldId id="277" r:id="rId25"/>
    <p:sldId id="266" r:id="rId26"/>
    <p:sldId id="270" r:id="rId27"/>
    <p:sldId id="284"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2"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EA93D-C36E-4A8C-B492-D3A9C6907755}" type="datetimeFigureOut">
              <a:rPr lang="pl-PL" smtClean="0"/>
              <a:pPr/>
              <a:t>2013-10-24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747AA-FFB7-419B-A988-32E614FABEA1}"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14747AA-FFB7-419B-A988-32E614FABEA1}" type="slidenum">
              <a:rPr lang="pl-PL" smtClean="0"/>
              <a:pPr/>
              <a:t>8</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14747AA-FFB7-419B-A988-32E614FABEA1}" type="slidenum">
              <a:rPr lang="pl-PL" smtClean="0"/>
              <a:pPr/>
              <a:t>22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913B47D1-C035-4A0A-90E0-96F79B5CFCD2}" type="datetimeFigureOut">
              <a:rPr lang="pl-PL" smtClean="0"/>
              <a:pPr/>
              <a:t>2013-10-24</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35BA410B-EB40-4D26-9077-43FF986594DE}"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13B47D1-C035-4A0A-90E0-96F79B5CFCD2}" type="datetimeFigureOut">
              <a:rPr lang="pl-PL" smtClean="0"/>
              <a:pPr/>
              <a:t>2013-10-24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BA410B-EB40-4D26-9077-43FF986594D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13B47D1-C035-4A0A-90E0-96F79B5CFCD2}" type="datetimeFigureOut">
              <a:rPr lang="pl-PL" smtClean="0"/>
              <a:pPr/>
              <a:t>2013-10-24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BA410B-EB40-4D26-9077-43FF986594D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913B47D1-C035-4A0A-90E0-96F79B5CFCD2}" type="datetimeFigureOut">
              <a:rPr lang="pl-PL" smtClean="0"/>
              <a:pPr/>
              <a:t>2013-10-24</a:t>
            </a:fld>
            <a:endParaRPr lang="pl-PL"/>
          </a:p>
        </p:txBody>
      </p:sp>
      <p:sp>
        <p:nvSpPr>
          <p:cNvPr id="9" name="Symbol zastępczy numeru slajdu 8"/>
          <p:cNvSpPr>
            <a:spLocks noGrp="1"/>
          </p:cNvSpPr>
          <p:nvPr>
            <p:ph type="sldNum" sz="quarter" idx="15"/>
          </p:nvPr>
        </p:nvSpPr>
        <p:spPr/>
        <p:txBody>
          <a:bodyPr rtlCol="0"/>
          <a:lstStyle/>
          <a:p>
            <a:fld id="{35BA410B-EB40-4D26-9077-43FF986594DE}"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913B47D1-C035-4A0A-90E0-96F79B5CFCD2}" type="datetimeFigureOut">
              <a:rPr lang="pl-PL" smtClean="0"/>
              <a:pPr/>
              <a:t>2013-10-24</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35BA410B-EB40-4D26-9077-43FF986594DE}"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913B47D1-C035-4A0A-90E0-96F79B5CFCD2}" type="datetimeFigureOut">
              <a:rPr lang="pl-PL" smtClean="0"/>
              <a:pPr/>
              <a:t>2013-10-24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5BA410B-EB40-4D26-9077-43FF986594DE}"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913B47D1-C035-4A0A-90E0-96F79B5CFCD2}" type="datetimeFigureOut">
              <a:rPr lang="pl-PL" smtClean="0"/>
              <a:pPr/>
              <a:t>2013-10-24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5BA410B-EB40-4D26-9077-43FF986594DE}"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913B47D1-C035-4A0A-90E0-96F79B5CFCD2}" type="datetimeFigureOut">
              <a:rPr lang="pl-PL" smtClean="0"/>
              <a:pPr/>
              <a:t>2013-10-24</a:t>
            </a:fld>
            <a:endParaRPr lang="pl-PL"/>
          </a:p>
        </p:txBody>
      </p:sp>
      <p:sp>
        <p:nvSpPr>
          <p:cNvPr id="7" name="Symbol zastępczy numeru slajdu 6"/>
          <p:cNvSpPr>
            <a:spLocks noGrp="1"/>
          </p:cNvSpPr>
          <p:nvPr>
            <p:ph type="sldNum" sz="quarter" idx="11"/>
          </p:nvPr>
        </p:nvSpPr>
        <p:spPr/>
        <p:txBody>
          <a:bodyPr rtlCol="0"/>
          <a:lstStyle/>
          <a:p>
            <a:fld id="{35BA410B-EB40-4D26-9077-43FF986594DE}"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13B47D1-C035-4A0A-90E0-96F79B5CFCD2}" type="datetimeFigureOut">
              <a:rPr lang="pl-PL" smtClean="0"/>
              <a:pPr/>
              <a:t>2013-10-24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5BA410B-EB40-4D26-9077-43FF986594D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913B47D1-C035-4A0A-90E0-96F79B5CFCD2}" type="datetimeFigureOut">
              <a:rPr lang="pl-PL" smtClean="0"/>
              <a:pPr/>
              <a:t>2013-10-24</a:t>
            </a:fld>
            <a:endParaRPr lang="pl-PL"/>
          </a:p>
        </p:txBody>
      </p:sp>
      <p:sp>
        <p:nvSpPr>
          <p:cNvPr id="22" name="Symbol zastępczy numeru slajdu 21"/>
          <p:cNvSpPr>
            <a:spLocks noGrp="1"/>
          </p:cNvSpPr>
          <p:nvPr>
            <p:ph type="sldNum" sz="quarter" idx="15"/>
          </p:nvPr>
        </p:nvSpPr>
        <p:spPr/>
        <p:txBody>
          <a:bodyPr rtlCol="0"/>
          <a:lstStyle/>
          <a:p>
            <a:fld id="{35BA410B-EB40-4D26-9077-43FF986594DE}"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913B47D1-C035-4A0A-90E0-96F79B5CFCD2}" type="datetimeFigureOut">
              <a:rPr lang="pl-PL" smtClean="0"/>
              <a:pPr/>
              <a:t>2013-10-24</a:t>
            </a:fld>
            <a:endParaRPr lang="pl-PL"/>
          </a:p>
        </p:txBody>
      </p:sp>
      <p:sp>
        <p:nvSpPr>
          <p:cNvPr id="18" name="Symbol zastępczy numeru slajdu 17"/>
          <p:cNvSpPr>
            <a:spLocks noGrp="1"/>
          </p:cNvSpPr>
          <p:nvPr>
            <p:ph type="sldNum" sz="quarter" idx="11"/>
          </p:nvPr>
        </p:nvSpPr>
        <p:spPr/>
        <p:txBody>
          <a:bodyPr rtlCol="0"/>
          <a:lstStyle/>
          <a:p>
            <a:fld id="{35BA410B-EB40-4D26-9077-43FF986594DE}"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3B47D1-C035-4A0A-90E0-96F79B5CFCD2}" type="datetimeFigureOut">
              <a:rPr lang="pl-PL" smtClean="0"/>
              <a:pPr/>
              <a:t>2013-10-24</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BA410B-EB40-4D26-9077-43FF986594D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6000" b="-46000"/>
          </a:stretch>
        </a:blipFill>
        <a:effectLst/>
      </p:bgPr>
    </p:bg>
    <p:spTree>
      <p:nvGrpSpPr>
        <p:cNvPr id="1" name=""/>
        <p:cNvGrpSpPr/>
        <p:nvPr/>
      </p:nvGrpSpPr>
      <p:grpSpPr>
        <a:xfrm>
          <a:off x="0" y="0"/>
          <a:ext cx="0" cy="0"/>
          <a:chOff x="0" y="0"/>
          <a:chExt cx="0" cy="0"/>
        </a:xfrm>
      </p:grpSpPr>
      <p:sp>
        <p:nvSpPr>
          <p:cNvPr id="3" name="Prostokąt 2"/>
          <p:cNvSpPr/>
          <p:nvPr/>
        </p:nvSpPr>
        <p:spPr>
          <a:xfrm>
            <a:off x="539552" y="1628800"/>
            <a:ext cx="7992888" cy="2585323"/>
          </a:xfrm>
          <a:prstGeom prst="rect">
            <a:avLst/>
          </a:prstGeom>
          <a:noFill/>
        </p:spPr>
        <p:txBody>
          <a:bodyPr wrap="square" lIns="91440" tIns="45720" rIns="91440" bIns="45720">
            <a:spAutoFit/>
          </a:bodyPr>
          <a:lstStyle/>
          <a:p>
            <a:pPr algn="ctr"/>
            <a:r>
              <a:rPr lang="pl-PL" sz="5400" b="1" i="1" u="sng" cap="none" spc="0" dirty="0" smtClean="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rPr>
              <a:t>ZAPRASZAMY NA WYCIECZKĘ PO WARSZAWIE</a:t>
            </a:r>
            <a:endParaRPr lang="pl-PL" sz="5400" b="1" cap="none" spc="0"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endParaRPr>
          </a:p>
        </p:txBody>
      </p:sp>
      <p:sp>
        <p:nvSpPr>
          <p:cNvPr id="4" name="Prostokąt 3"/>
          <p:cNvSpPr/>
          <p:nvPr/>
        </p:nvSpPr>
        <p:spPr>
          <a:xfrm>
            <a:off x="3037137" y="4869160"/>
            <a:ext cx="3467616" cy="923330"/>
          </a:xfrm>
          <a:prstGeom prst="rect">
            <a:avLst/>
          </a:prstGeom>
          <a:noFill/>
        </p:spPr>
        <p:txBody>
          <a:bodyPr wrap="none" lIns="91440" tIns="45720" rIns="91440" bIns="45720">
            <a:spAutoFit/>
          </a:bodyPr>
          <a:lstStyle/>
          <a:p>
            <a:pPr algn="ctr"/>
            <a:r>
              <a:rPr lang="pl-PL" sz="5400" b="1" i="1" u="sng" cap="none" spc="0" dirty="0" smtClean="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rPr>
              <a:t>„LALKA”</a:t>
            </a:r>
            <a:endParaRPr lang="pl-PL" sz="5400" b="1" i="1" u="sng" cap="none" spc="0"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41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88900" ty="190500" sx="7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u="sng" dirty="0" smtClean="0"/>
              <a:t>SZKOŁA GŁÓWNA</a:t>
            </a:r>
            <a:endParaRPr lang="pl-PL" b="1" i="1" u="sng" dirty="0"/>
          </a:p>
        </p:txBody>
      </p:sp>
      <p:sp>
        <p:nvSpPr>
          <p:cNvPr id="3" name="Symbol zastępczy zawartości 2"/>
          <p:cNvSpPr>
            <a:spLocks noGrp="1"/>
          </p:cNvSpPr>
          <p:nvPr>
            <p:ph sz="quarter" idx="1"/>
          </p:nvPr>
        </p:nvSpPr>
        <p:spPr>
          <a:xfrm>
            <a:off x="395536" y="2348880"/>
            <a:ext cx="7467600" cy="4873752"/>
          </a:xfrm>
        </p:spPr>
        <p:txBody>
          <a:bodyPr/>
          <a:lstStyle/>
          <a:p>
            <a:pPr algn="ctr"/>
            <a:r>
              <a:rPr lang="pl-PL" dirty="0" smtClean="0"/>
              <a:t>Na początku uczył się w szkole przygotowawczej. Wokulski studiował na wydziale matematyczno- fizycznym, studiował rok, lecz później zrezygnował, ponieważ brał udział w powstaniu styczniowym. Studiowali tu też studenci zamieszkujący kamienicę Łęckich.</a:t>
            </a:r>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u="sng" dirty="0" smtClean="0"/>
              <a:t>OGRÓD SASKI</a:t>
            </a:r>
            <a:endParaRPr lang="pl-PL" b="1" i="1" u="sng" dirty="0"/>
          </a:p>
        </p:txBody>
      </p:sp>
      <p:sp>
        <p:nvSpPr>
          <p:cNvPr id="3" name="Symbol zastępczy zawartości 2"/>
          <p:cNvSpPr>
            <a:spLocks noGrp="1"/>
          </p:cNvSpPr>
          <p:nvPr>
            <p:ph sz="quarter" idx="1"/>
          </p:nvPr>
        </p:nvSpPr>
        <p:spPr/>
        <p:txBody>
          <a:bodyPr>
            <a:normAutofit/>
          </a:bodyPr>
          <a:lstStyle/>
          <a:p>
            <a:r>
              <a:rPr lang="pl-PL" dirty="0" smtClean="0"/>
              <a:t>Miejsce spacerów i rozważań filozoficznych Wokulskiego: „Ranne godziny wlokły mu się, jakby do nich zaprzężono woły. Wokulski na chwilę tylko wpadł do sklepu, przy obiedzie nie mógł jeść, potem poszedł do Saskiego Ogrodu ciągle myśląc: \"Czy klacz wygra i czy go panna Izabela pokocha?...\" Przemógł się jednak i wyjechał z domu dopiero około piątej.”</a:t>
            </a:r>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0964" name="Picture 4" descr="09. The Saxon Garden, 1870"/>
          <p:cNvPicPr>
            <a:picLocks noChangeAspect="1" noChangeArrowheads="1"/>
          </p:cNvPicPr>
          <p:nvPr/>
        </p:nvPicPr>
        <p:blipFill>
          <a:blip r:embed="rId3" cstate="print"/>
          <a:srcRect/>
          <a:stretch>
            <a:fillRect/>
          </a:stretch>
        </p:blipFill>
        <p:spPr bwMode="auto">
          <a:xfrm>
            <a:off x="1619672" y="980728"/>
            <a:ext cx="5575423" cy="4248472"/>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800" decel="100000"/>
                                        <p:tgtEl>
                                          <p:spTgt spid="40964"/>
                                        </p:tgtEl>
                                      </p:cBhvr>
                                    </p:animEffect>
                                    <p:anim calcmode="lin" valueType="num">
                                      <p:cBhvr>
                                        <p:cTn id="8" dur="800" decel="100000" fill="hold"/>
                                        <p:tgtEl>
                                          <p:spTgt spid="40964"/>
                                        </p:tgtEl>
                                        <p:attrNameLst>
                                          <p:attrName>style.rotation</p:attrName>
                                        </p:attrNameLst>
                                      </p:cBhvr>
                                      <p:tavLst>
                                        <p:tav tm="0">
                                          <p:val>
                                            <p:fltVal val="-90"/>
                                          </p:val>
                                        </p:tav>
                                        <p:tav tm="100000">
                                          <p:val>
                                            <p:fltVal val="0"/>
                                          </p:val>
                                        </p:tav>
                                      </p:tavLst>
                                    </p:anim>
                                    <p:anim calcmode="lin" valueType="num">
                                      <p:cBhvr>
                                        <p:cTn id="9" dur="800" decel="100000" fill="hold"/>
                                        <p:tgtEl>
                                          <p:spTgt spid="40964"/>
                                        </p:tgtEl>
                                        <p:attrNameLst>
                                          <p:attrName>ppt_x</p:attrName>
                                        </p:attrNameLst>
                                      </p:cBhvr>
                                      <p:tavLst>
                                        <p:tav tm="0">
                                          <p:val>
                                            <p:strVal val="#ppt_x+0.4"/>
                                          </p:val>
                                        </p:tav>
                                        <p:tav tm="100000">
                                          <p:val>
                                            <p:strVal val="#ppt_x-0.05"/>
                                          </p:val>
                                        </p:tav>
                                      </p:tavLst>
                                    </p:anim>
                                    <p:anim calcmode="lin" valueType="num">
                                      <p:cBhvr>
                                        <p:cTn id="10" dur="800" decel="100000" fill="hold"/>
                                        <p:tgtEl>
                                          <p:spTgt spid="4096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6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6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u="sng" dirty="0" smtClean="0"/>
              <a:t>OGRÓD BOTANICZNY</a:t>
            </a:r>
            <a:endParaRPr lang="pl-PL" b="1" i="1" u="sng" dirty="0"/>
          </a:p>
        </p:txBody>
      </p:sp>
      <p:sp>
        <p:nvSpPr>
          <p:cNvPr id="3" name="Symbol zastępczy zawartości 2"/>
          <p:cNvSpPr>
            <a:spLocks noGrp="1"/>
          </p:cNvSpPr>
          <p:nvPr>
            <p:ph sz="quarter" idx="1"/>
          </p:nvPr>
        </p:nvSpPr>
        <p:spPr/>
        <p:txBody>
          <a:bodyPr>
            <a:normAutofit/>
          </a:bodyPr>
          <a:lstStyle/>
          <a:p>
            <a:r>
              <a:rPr lang="pl-PL" dirty="0" smtClean="0"/>
              <a:t>Ogród Botaniczny - spotkał się tam Wokulski i Ochockim, rozmawiali oni o wynalazkach Ochockiego, nauce, Julian zwierzał się ze swoich rozczarowań w miłości.</a:t>
            </a:r>
            <a:br>
              <a:rPr lang="pl-PL" dirty="0" smtClean="0"/>
            </a:br>
            <a:r>
              <a:rPr lang="pl-PL" dirty="0" smtClean="0"/>
              <a:t>Jest położony przy Alejach Ujazdowskich, obok Łazienek. Znajduje się tam wzgórze skąd widać było studnie zwaną Okrąglakiem, były tam również ławeczki na których przesiadywało bardzo wiele osób. Ogród Botaniczny zapełniaj się jeszcze bardziej po zmroku.</a:t>
            </a:r>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maszwolne.pl/photos/objects/d5869626279cade2812172303780a60e.jpg"/>
          <p:cNvPicPr>
            <a:picLocks noChangeAspect="1" noChangeArrowheads="1"/>
          </p:cNvPicPr>
          <p:nvPr/>
        </p:nvPicPr>
        <p:blipFill>
          <a:blip r:embed="rId2" cstate="print"/>
          <a:srcRect/>
          <a:stretch>
            <a:fillRect/>
          </a:stretch>
        </p:blipFill>
        <p:spPr bwMode="auto">
          <a:xfrm>
            <a:off x="0" y="0"/>
            <a:ext cx="4536504" cy="3400860"/>
          </a:xfrm>
          <a:prstGeom prst="rect">
            <a:avLst/>
          </a:prstGeom>
          <a:noFill/>
          <a:ln w="38100" cmpd="sng">
            <a:solidFill>
              <a:srgbClr val="7030A0"/>
            </a:solidFill>
          </a:ln>
        </p:spPr>
      </p:pic>
      <p:pic>
        <p:nvPicPr>
          <p:cNvPr id="63492" name="Picture 4" descr="http://s3.flog.pl/media/foto/1015674_ogrod-botaniczny--warszawa.jpg"/>
          <p:cNvPicPr>
            <a:picLocks noChangeAspect="1" noChangeArrowheads="1"/>
          </p:cNvPicPr>
          <p:nvPr/>
        </p:nvPicPr>
        <p:blipFill>
          <a:blip r:embed="rId3" cstate="print"/>
          <a:srcRect/>
          <a:stretch>
            <a:fillRect/>
          </a:stretch>
        </p:blipFill>
        <p:spPr bwMode="auto">
          <a:xfrm>
            <a:off x="4384232" y="3284984"/>
            <a:ext cx="4759767" cy="3573016"/>
          </a:xfrm>
          <a:prstGeom prst="rect">
            <a:avLst/>
          </a:prstGeom>
          <a:noFill/>
          <a:ln w="38100" cmpd="sng">
            <a:solidFill>
              <a:srgbClr val="7030A0"/>
            </a:solidFill>
          </a:ln>
        </p:spPr>
      </p:pic>
      <p:pic>
        <p:nvPicPr>
          <p:cNvPr id="63494" name="Picture 6" descr="http://www.moja-warszawa.waw.pl/img/rozaneczniki/3widok.JPG"/>
          <p:cNvPicPr>
            <a:picLocks noChangeAspect="1" noChangeArrowheads="1"/>
          </p:cNvPicPr>
          <p:nvPr/>
        </p:nvPicPr>
        <p:blipFill>
          <a:blip r:embed="rId4" cstate="print"/>
          <a:srcRect/>
          <a:stretch>
            <a:fillRect/>
          </a:stretch>
        </p:blipFill>
        <p:spPr bwMode="auto">
          <a:xfrm>
            <a:off x="1" y="3429000"/>
            <a:ext cx="4427983" cy="3429000"/>
          </a:xfrm>
          <a:prstGeom prst="rect">
            <a:avLst/>
          </a:prstGeom>
          <a:noFill/>
          <a:ln w="38100" cmpd="sng">
            <a:solidFill>
              <a:srgbClr val="7030A0"/>
            </a:solidFill>
          </a:ln>
        </p:spPr>
      </p:pic>
      <p:pic>
        <p:nvPicPr>
          <p:cNvPr id="63496" name="Picture 8" descr="http://i.wp.pl/a/f/jpeg/19039/05.jpeg"/>
          <p:cNvPicPr>
            <a:picLocks noChangeAspect="1" noChangeArrowheads="1"/>
          </p:cNvPicPr>
          <p:nvPr/>
        </p:nvPicPr>
        <p:blipFill>
          <a:blip r:embed="rId5" cstate="print"/>
          <a:srcRect/>
          <a:stretch>
            <a:fillRect/>
          </a:stretch>
        </p:blipFill>
        <p:spPr bwMode="auto">
          <a:xfrm>
            <a:off x="4572000" y="0"/>
            <a:ext cx="4572000" cy="3434081"/>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800" decel="100000"/>
                                        <p:tgtEl>
                                          <p:spTgt spid="63490"/>
                                        </p:tgtEl>
                                      </p:cBhvr>
                                    </p:animEffect>
                                    <p:anim calcmode="lin" valueType="num">
                                      <p:cBhvr>
                                        <p:cTn id="8" dur="800" decel="100000" fill="hold"/>
                                        <p:tgtEl>
                                          <p:spTgt spid="63490"/>
                                        </p:tgtEl>
                                        <p:attrNameLst>
                                          <p:attrName>style.rotation</p:attrName>
                                        </p:attrNameLst>
                                      </p:cBhvr>
                                      <p:tavLst>
                                        <p:tav tm="0">
                                          <p:val>
                                            <p:fltVal val="-90"/>
                                          </p:val>
                                        </p:tav>
                                        <p:tav tm="100000">
                                          <p:val>
                                            <p:fltVal val="0"/>
                                          </p:val>
                                        </p:tav>
                                      </p:tavLst>
                                    </p:anim>
                                    <p:anim calcmode="lin" valueType="num">
                                      <p:cBhvr>
                                        <p:cTn id="9" dur="800" decel="100000" fill="hold"/>
                                        <p:tgtEl>
                                          <p:spTgt spid="63490"/>
                                        </p:tgtEl>
                                        <p:attrNameLst>
                                          <p:attrName>ppt_x</p:attrName>
                                        </p:attrNameLst>
                                      </p:cBhvr>
                                      <p:tavLst>
                                        <p:tav tm="0">
                                          <p:val>
                                            <p:strVal val="#ppt_x+0.4"/>
                                          </p:val>
                                        </p:tav>
                                        <p:tav tm="100000">
                                          <p:val>
                                            <p:strVal val="#ppt_x-0.05"/>
                                          </p:val>
                                        </p:tav>
                                      </p:tavLst>
                                    </p:anim>
                                    <p:anim calcmode="lin" valueType="num">
                                      <p:cBhvr>
                                        <p:cTn id="10" dur="800" decel="100000" fill="hold"/>
                                        <p:tgtEl>
                                          <p:spTgt spid="634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3492"/>
                                        </p:tgtEl>
                                        <p:attrNameLst>
                                          <p:attrName>style.visibility</p:attrName>
                                        </p:attrNameLst>
                                      </p:cBhvr>
                                      <p:to>
                                        <p:strVal val="visible"/>
                                      </p:to>
                                    </p:set>
                                    <p:animEffect transition="in" filter="fade">
                                      <p:cBhvr>
                                        <p:cTn id="16" dur="800" decel="100000"/>
                                        <p:tgtEl>
                                          <p:spTgt spid="63492"/>
                                        </p:tgtEl>
                                      </p:cBhvr>
                                    </p:animEffect>
                                    <p:anim calcmode="lin" valueType="num">
                                      <p:cBhvr>
                                        <p:cTn id="17" dur="800" decel="100000" fill="hold"/>
                                        <p:tgtEl>
                                          <p:spTgt spid="63492"/>
                                        </p:tgtEl>
                                        <p:attrNameLst>
                                          <p:attrName>style.rotation</p:attrName>
                                        </p:attrNameLst>
                                      </p:cBhvr>
                                      <p:tavLst>
                                        <p:tav tm="0">
                                          <p:val>
                                            <p:fltVal val="-90"/>
                                          </p:val>
                                        </p:tav>
                                        <p:tav tm="100000">
                                          <p:val>
                                            <p:fltVal val="0"/>
                                          </p:val>
                                        </p:tav>
                                      </p:tavLst>
                                    </p:anim>
                                    <p:anim calcmode="lin" valueType="num">
                                      <p:cBhvr>
                                        <p:cTn id="18" dur="800" decel="100000" fill="hold"/>
                                        <p:tgtEl>
                                          <p:spTgt spid="63492"/>
                                        </p:tgtEl>
                                        <p:attrNameLst>
                                          <p:attrName>ppt_x</p:attrName>
                                        </p:attrNameLst>
                                      </p:cBhvr>
                                      <p:tavLst>
                                        <p:tav tm="0">
                                          <p:val>
                                            <p:strVal val="#ppt_x+0.4"/>
                                          </p:val>
                                        </p:tav>
                                        <p:tav tm="100000">
                                          <p:val>
                                            <p:strVal val="#ppt_x-0.05"/>
                                          </p:val>
                                        </p:tav>
                                      </p:tavLst>
                                    </p:anim>
                                    <p:anim calcmode="lin" valueType="num">
                                      <p:cBhvr>
                                        <p:cTn id="19" dur="800" decel="100000" fill="hold"/>
                                        <p:tgtEl>
                                          <p:spTgt spid="6349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349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349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3494"/>
                                        </p:tgtEl>
                                        <p:attrNameLst>
                                          <p:attrName>style.visibility</p:attrName>
                                        </p:attrNameLst>
                                      </p:cBhvr>
                                      <p:to>
                                        <p:strVal val="visible"/>
                                      </p:to>
                                    </p:set>
                                    <p:animEffect transition="in" filter="fade">
                                      <p:cBhvr>
                                        <p:cTn id="25" dur="800" decel="100000"/>
                                        <p:tgtEl>
                                          <p:spTgt spid="63494"/>
                                        </p:tgtEl>
                                      </p:cBhvr>
                                    </p:animEffect>
                                    <p:anim calcmode="lin" valueType="num">
                                      <p:cBhvr>
                                        <p:cTn id="26" dur="800" decel="100000" fill="hold"/>
                                        <p:tgtEl>
                                          <p:spTgt spid="63494"/>
                                        </p:tgtEl>
                                        <p:attrNameLst>
                                          <p:attrName>style.rotation</p:attrName>
                                        </p:attrNameLst>
                                      </p:cBhvr>
                                      <p:tavLst>
                                        <p:tav tm="0">
                                          <p:val>
                                            <p:fltVal val="-90"/>
                                          </p:val>
                                        </p:tav>
                                        <p:tav tm="100000">
                                          <p:val>
                                            <p:fltVal val="0"/>
                                          </p:val>
                                        </p:tav>
                                      </p:tavLst>
                                    </p:anim>
                                    <p:anim calcmode="lin" valueType="num">
                                      <p:cBhvr>
                                        <p:cTn id="27" dur="800" decel="100000" fill="hold"/>
                                        <p:tgtEl>
                                          <p:spTgt spid="63494"/>
                                        </p:tgtEl>
                                        <p:attrNameLst>
                                          <p:attrName>ppt_x</p:attrName>
                                        </p:attrNameLst>
                                      </p:cBhvr>
                                      <p:tavLst>
                                        <p:tav tm="0">
                                          <p:val>
                                            <p:strVal val="#ppt_x+0.4"/>
                                          </p:val>
                                        </p:tav>
                                        <p:tav tm="100000">
                                          <p:val>
                                            <p:strVal val="#ppt_x-0.05"/>
                                          </p:val>
                                        </p:tav>
                                      </p:tavLst>
                                    </p:anim>
                                    <p:anim calcmode="lin" valueType="num">
                                      <p:cBhvr>
                                        <p:cTn id="28" dur="800" decel="100000" fill="hold"/>
                                        <p:tgtEl>
                                          <p:spTgt spid="6349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349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3494"/>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63496"/>
                                        </p:tgtEl>
                                        <p:attrNameLst>
                                          <p:attrName>style.visibility</p:attrName>
                                        </p:attrNameLst>
                                      </p:cBhvr>
                                      <p:to>
                                        <p:strVal val="visible"/>
                                      </p:to>
                                    </p:set>
                                    <p:animEffect transition="in" filter="fade">
                                      <p:cBhvr>
                                        <p:cTn id="33" dur="800" decel="100000"/>
                                        <p:tgtEl>
                                          <p:spTgt spid="63496"/>
                                        </p:tgtEl>
                                      </p:cBhvr>
                                    </p:animEffect>
                                    <p:anim calcmode="lin" valueType="num">
                                      <p:cBhvr>
                                        <p:cTn id="34" dur="800" decel="100000" fill="hold"/>
                                        <p:tgtEl>
                                          <p:spTgt spid="63496"/>
                                        </p:tgtEl>
                                        <p:attrNameLst>
                                          <p:attrName>style.rotation</p:attrName>
                                        </p:attrNameLst>
                                      </p:cBhvr>
                                      <p:tavLst>
                                        <p:tav tm="0">
                                          <p:val>
                                            <p:fltVal val="-90"/>
                                          </p:val>
                                        </p:tav>
                                        <p:tav tm="100000">
                                          <p:val>
                                            <p:fltVal val="0"/>
                                          </p:val>
                                        </p:tav>
                                      </p:tavLst>
                                    </p:anim>
                                    <p:anim calcmode="lin" valueType="num">
                                      <p:cBhvr>
                                        <p:cTn id="35" dur="800" decel="100000" fill="hold"/>
                                        <p:tgtEl>
                                          <p:spTgt spid="63496"/>
                                        </p:tgtEl>
                                        <p:attrNameLst>
                                          <p:attrName>ppt_x</p:attrName>
                                        </p:attrNameLst>
                                      </p:cBhvr>
                                      <p:tavLst>
                                        <p:tav tm="0">
                                          <p:val>
                                            <p:strVal val="#ppt_x+0.4"/>
                                          </p:val>
                                        </p:tav>
                                        <p:tav tm="100000">
                                          <p:val>
                                            <p:strVal val="#ppt_x-0.05"/>
                                          </p:val>
                                        </p:tav>
                                      </p:tavLst>
                                    </p:anim>
                                    <p:anim calcmode="lin" valueType="num">
                                      <p:cBhvr>
                                        <p:cTn id="36" dur="800" decel="100000" fill="hold"/>
                                        <p:tgtEl>
                                          <p:spTgt spid="6349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349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349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pPr algn="ctr"/>
            <a:r>
              <a:rPr lang="pl-PL" b="1" i="1" u="sng" dirty="0" smtClean="0"/>
              <a:t>POWIŚLE</a:t>
            </a:r>
            <a:endParaRPr lang="pl-PL" b="1" i="1" u="sng" dirty="0"/>
          </a:p>
        </p:txBody>
      </p:sp>
      <p:sp>
        <p:nvSpPr>
          <p:cNvPr id="3" name="Symbol zastępczy zawartości 2"/>
          <p:cNvSpPr>
            <a:spLocks noGrp="1"/>
          </p:cNvSpPr>
          <p:nvPr>
            <p:ph sz="quarter" idx="1"/>
          </p:nvPr>
        </p:nvSpPr>
        <p:spPr>
          <a:xfrm>
            <a:off x="467544" y="1412776"/>
            <a:ext cx="8229600" cy="4525963"/>
          </a:xfrm>
        </p:spPr>
        <p:txBody>
          <a:bodyPr>
            <a:noAutofit/>
          </a:bodyPr>
          <a:lstStyle/>
          <a:p>
            <a:r>
              <a:rPr lang="pl-PL" sz="2000" dirty="0" smtClean="0"/>
              <a:t>Miejsce spacerów i rozważań filozoficznych Wokulskiego: „Tułając się po uliczkach, gdzie widać było rudery zapadnięte niżej bruku, z dachami porosłymi mchem, lokale z okiennicami dniem i nocą zamkniętymi na sztaby, drzwi zabite gwoździami, naprzód i w tył powychylane ściany, okna łatane papierem albo zatkane łachmanem.(…) Szedł, przez brudne szyby zaglądał do mieszkań i nasycał się widokiem szaf bez drzwi, krzeseł na trzech nogach, kanap z wydartym siedzeniem, zegarów o jednej wskazówce, z porozbijanymi cyferblatami. Szedł i cicho śmiał się na widok wyrobników wiecznie czekających na robotę, rzemieślników, którzy trudnią się tylko łataniem starej odzieży, przekupek, których całym majątkiem jest kosz zeschłych ciastek - na widok obdartych mężczyzn, mizernych dzieci i kobiet niezwykle brudnych.”</a:t>
            </a:r>
            <a:endParaRPr lang="pl-PL" sz="20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POWIŚLE.jpeg"/>
          <p:cNvPicPr>
            <a:picLocks noChangeAspect="1"/>
          </p:cNvPicPr>
          <p:nvPr/>
        </p:nvPicPr>
        <p:blipFill>
          <a:blip r:embed="rId2" cstate="print"/>
          <a:stretch>
            <a:fillRect/>
          </a:stretch>
        </p:blipFill>
        <p:spPr>
          <a:xfrm>
            <a:off x="0" y="0"/>
            <a:ext cx="5430299" cy="3384376"/>
          </a:xfrm>
          <a:prstGeom prst="rect">
            <a:avLst/>
          </a:prstGeom>
          <a:ln w="38100" cmpd="sng">
            <a:solidFill>
              <a:srgbClr val="7030A0"/>
            </a:solidFill>
          </a:ln>
        </p:spPr>
      </p:pic>
      <p:sp>
        <p:nvSpPr>
          <p:cNvPr id="31746" name="AutoShape 2" descr="data:image/jpeg;base64,/9j/4AAQSkZJRgABAQAAAQABAAD/2wCEAAkGBhQSERUUExQVFRUUGBcYFxUVFxgXGhUVFRQVFxsYFRgYHSYeHBkjHBcaHy8gIycpLCwsFx4xNTAqNSYrLCkBCQoKDgwOFA8PFywcHBwpKSkpKSkpKSkpKSkpLCwpKSkpKSkpKSkpLCkpKSkpKSkpKSwpKSkpKSkpKS4pLCkpKf/AABEIALIBHAMBIgACEQEDEQH/xAAbAAAABwEAAAAAAAAAAAAAAAAAAQIDBAUGB//EAEQQAAIBAwIDBgQEAgcIAAcAAAECEQADIRIxBAVBBhMiUWFxMoGRoQdCsfAjwRRSYnLR4fEVFjNDc4KSsiQlY5Ois+L/xAAYAQEBAQEBAAAAAAAAAAAAAAAAAQIDBP/EAB4RAQEBAAMBAQEBAQAAAAAAAAABEQISITFRMkED/9oADAMBAAIRAxEAPwDf8OpwATU+3aJEajUPhjgfOrK0ud+lbeeU4FMbmlIT50dEqQTHXJ+n+VRsoCnFpIpYo0UDQBoiKNVoFg0JowKGmgTqoCjIoGgVSQaE0cVAYNKmmyaUKBWqiL0ilEUAQZJ89/lS9VIopoCZzTbPSnNMsaAyx86MuabFFqqokrcNOLdqODToNRThegLtNlqEYop3WaPXTU0YNAvvKI3KRRFqBRvGkniDUa7d6US3qCU18+dRm40jrNG7YqA75O/6Vk1C4dSVwYPnv18qs7S5mqvhbnh286tLQxiujjD9GKFLWjcBaVFJpYFRoFpYogJpQWoDFHRRQooGhR6aEUQk0RaiY0kCaKXNGDQohvRCyaKkk0Y2qAmNGKBpFATU21LIppmM1oJJptmoXG/f+NNCarJ9H+lPqxjNVtzjUtibjpbHmzBf1OaTZ59YuEKl+05MAAXFJPsJyai6tC/SiLxUcP50sXP1qKc7yRilq1R1PWlBs/v+VBJ1Ukt502GpD3JOMVQGO/7602i5pNyi1dR0qB28TFV1xjOKl3XqEz+9EprgreBVtbqs4EYHuasUatucSFpQpCNTlRuFKKWKJRSpqNDFHNJ1UeqoFCjApvVmlzUUcUKTNA1QTrRURo5oBFKAolNCgEUKBo6II0mKXFERUUkCmrlPRTTnFVEdqZb/ADqSRUcnP7xWmayn4g2E7uy7AFhc0g4nSQSQT5SAazvYs2zzEwMi2xXrpIgSOmxOYrQ/iLHdWVJjxsd/Jf8A+qxHYkleaoM5Vwc4P8Joj6fetf45X+nYA9GoM0whPSnQ9Ydklfakg5ptbvnSu9x+/wCVFOM84pBNJVv2KJ2zRCXOKQrkSKO61J3oE3GEVBds1LuCBUFrhBolSeFPhFTrVVnDMY29/pU+2DFac4lgmnxUeyKeVczUdIfSlUhRShUaGBRg0U0KgUpo6TRiiiIoppVERRCZoxRxSTQHQVqFCKA9VHNFFFNFKoUl7gAk49TioHEdoOHT4r9of96/oDTE1OdqYuLVHxPb3g1Md+CfJVZo94ECol/8Q+GUkEtifi0pG0YZgetXE7RozUcHJFZN/wASrRkWlUwMl7qKI/Q/Wq9/xBYgFGsAmZAFy4QQYwVBB+3WtYxeUNfjDxeleHE794Y/+2KwHYnmhPNOGnrcCYEbq6j5mfnWm5zxw4vS3EszlQdCrZAgEyfzr5bmelVtpLCEMtpwRBDTbSI64ViPrVxz2brsrQo8RC/3iB+tRH5tYUw160DvGtZj2BrktznVshtC+Y70uSBiJXA1MDnqKjHjbVtJ722vn41e4W9QCSf2KmNd7+OujtVww/5oPsrH7xSP98eHJAlwD+Yrge+Z+1ci4PmbMSQpW3vrf4iPNRsJ9fpTp5udQySPXMbVcS87HbLHFq41KwYeYIPyPlSmu+Vcevc1ZWVrbFW6FSQR9K0fLu3NwAd6BcHmPC+OvkfoKmLP+n63u/72pSbZMnzqr5Tz61ewrQ2PA2Dt06H5GrAHP2/Y/nUdJSeIqnu3wD1+k1acQ+KpLhz+xRmrfhjNWVtcVi+xfNu9tOpJJtuRnqGkj+f0rX2Lnv8Av9irWeNSg1PCoveDFSEeo6Q4Acff9/vanYpvXFAXvUVlo6KUKZ74RQbiBQPTQBpkXT5Uk36CQTQqOl6aXqoFzQ1Uiah81442k1BGcyBCwMnqSTt9d6om6qouc9ueG4eV195cH5LeSP7x+FfmazXN+acfewtsqhwVUgTIzLHJxWMblXEEeC2q75lcFTB3U9f1FaxyvP8AG2sdueJ4i5FoLbSYwusknZVLfm9dMfaaznXOuKEE37ptvOhk8AMMQQYAyCI+VOcHwVw2Qrd3aBgEqTJLECCwjckZxuPam15PJOm6pLAagQzY1d3JExIMjbEz1q+M22qW7fLwWJuetxmYH6MKHDwwK4XoQLdr7FlJH1q44PsgLu164CPyk+3ULET+9qLjuw5RG/jtqIOkggGR66f3mms5WOucse2GAICqTsy62PtM+md6bscTcZyO7uEk+JndfP8AvHpWh4Lsg10W5v3Q1xS0CNwJiQgycxnMVP4XsKocqb186VVtMsNSnTtkTp1Cfei4yfEW7xYBbaZiGZtMfUdKdFnSYi42ny0KMdQfFW0t9geGuswJvFrbKGDM5lWJAceP4ZB+hpjgOw/B3dWlG8DhWDjIVvheNWxG3XFNOrKPxQXGkz11Xl+/8MH79ah8Ylu7GpkUCZRbphp21Scx5QN61vBdlLDXWhGUhlXRCgaWki4ImJg7/wCFShymyDdtiyZVS9qSo7wK2k7Lg+nWhjDXhZKxqVh/VAJGOsAZAp1WtKCoUDaItNOwmIT9yK2q8qsi6UNrDLcNpy3xNb6OQIAJ9ZMGlrZVLlqLI7sm2twqzMVdlknGyKcEkihjC953igIrsP7pEzgRtIk/pSeF4UyPA+dvATvIGIzMH6eldM5fyhFa8qAC2LjBAGmAVWQPF6nHy2FSeNdUuW0RJZ8FgHdVJI+NgfDLRnOwMU06uV2VYmIYiJ+Fo2naPLPtJqaltjEhgfLSw67HGNx9R556VdtrpVktpq1gNLnwqC2oiDuDn3JqPzIWldLaoCbmx8TLMaQGKghZkATTU6sdwtzcGf8AxbG/p6Grbl3aC7ZwXLKPysCR8pyOmxq8uW1K22RASzePxfAMkn3n9TTPMmtldCqGYZIkjwgHAIETCnEjai5gx2wtMPHKevxD7ZH0o/6XOVyDsYNV72wbtuFgEqZkHO8/Wamu5B6fOou6xHZPtOOGvXw6kq5kAdGDkHrHwk/QVo+L/ERs9ygC4gustPXExFczu8QEuPKgksxknYaj5VYXePtFViVJJmOnqxjz6DpXTxz9bXhe3V0MC91Y3K92TI9dIx9aveG7dBx/xDnYiy9ckt8UQT4ifqZ/cVbcHx4UZMZJAj0M/v09amRZbHSj2xSVHe3PUd25kzHQYzTv+9dqZ7x4OwFu56nePLMVguC5vIA1wSYGN/EBH06+tWPD8fgeIH4emfhc/eJ+VZxrtWubtPbBPjcgxAFq5jH92mx2nthp13DtC93cPn1jrWat8xQHLoekbb2pkZ3nxe1NDjW1Ag2yNS9MkFCfrOR/Zpi9q1N7tZbPi1XQI+Hu3643ior9pUb4XuiGgxaczjYyMHY1kOYcc+iVKZURiROoyc/l8vWnOX8wcjxaJDb7YC/+38qYnatP/vTbn/mxBx3bZ9ST1FWHK+0SXLgVe8kiRKxiJ86xh5icSEwp+R6AekVM7O8dN0HAIDSBtIQ7enlTDtWv47tYLWZbA2K6hPtv96pl7em9cFqTpuECO70xBkw5Y+XUe1U/N78yB61SctOrirWkg+MQCJ6dR1ph2rpQVQZ9QRt/Ux03A+1Ql4BWfrlrgEeRut6bY/So6CZlUwJ+EgwN/vt6fWmuUkOdJRCStwyQfjF0xkdI3qKs0shbDTMA4BZoiUEQCPv5U9wvLgWnaBf+EuDK3QN9XUZPqJqMLKBCSoOVOkMVBDBZZRPTf5U/y++oBVg6yr5DsRK3NLCZ6mG9jRYd5HaVy2rXAwCXbT0wIMzUnnPAoqjQCT/faMR8QLZHtVPwfDKLxhtIzkOQSB+UkGpPMjb8IW4SZgTdYx7Q2Pei74Z5Wq2+HtSAQzWxJLeEm2WkeuDt51LtcXbe8bOgeEM2qTJP8In1jxjr0qBwFkC1Yk3iHRci4YV9GoDGdtXt86f4PSL7Ipuho1SX+IGAYaCTHhBn+VQHw/HJduvbNoL3YABJmfHcXqNpSf8AupXJuLS9q/hKugKBMGVOqOn9k/X0pq1ZtvcuLba6jKRqEqNYJMMIBME6oJ8j50zynhkKuLT3EKkqwhAfME42MyCfM1UTOI0teNvu1i3ojAMhkLbFTgYpnhOOF2+1nu0CJqghc6gygwNMQQeg6U1c4DwtcS9cJVgCCFBnIUy24xAOxzQ5by22rlrdxtYPjwpMuZPxY3A28ooJdnj5vCwLahZdf/AEgxpjI9Kd43i+7KKEBVnQTt8dxV8htM9ZqK/LEF52S7NxfGygAtDCNumD0p3/AGYC4m74jDKjAA+A6pCnODnbeh6kcGIuXv8Aqt5+S+lOcx5v3N23aW2D3gt5JgjXeW1tHkZ+VQ+At6jdlmnvGyFYdBuAKsL3KlhGuMoZQoV7nxYYMB4uurPvUaS14UHp59PX2qs5pzDueIt2lQRcCT0jXc7vaOm9ThYuCBqPvpnPWcVD5hy9e8V7jqGEaWbSIKtqABPrmhR3uXrtpGZzpHr/AGagC+BcbhtIiFM7f8RbjfDHTR9/SrTj7ZFsEsSR5KJk+pHnVVxPLvEGZwrtABMAnBAGeviYfOqzUDjOD7qLqgMLcEgYxGYhdhNVl7tdZUw0g+kHFTObg2LHEAljFsx5HAEj971ya/xBB+L2ny+tVmtdxfKVBZmtrABks6/lJO/tVbxvJlCIbQJN0EqFZXUhdO8wV+IedM8yu3DduW3MAkiTtDMYOOnX61L4bhGXStu4veKpUhCCzAMNg0CfT1roxEe32dvkgC0cxGV369cb71NsdmuJcgPbZEByy6GbzwNQzg/an77X1GrvLgKxhSgIMncZzTF7jbrLb/jXlLtkhjpEkjAkRAP61lqC4nsteF7VZtXGRWka9AIgzBIcg7elK4hOLGW4e5FyFLAZYgRllmAdXWNqgcXb4lTr7+48LCsGcnSSwKxuPhbcAY3yJjJxfE6Qw4hhp2m8ARvsJnz6VGsWvFcv4kIGu2LgFvZsQAVgas/vNTOH5RxCsLjWHjwfFogBbZBKifT6TWPv8deK6DefR1UsxBjbERR3+0XFMNJ4m6w8i7HcFT9iRU1eraX+U3mtnTwp8SaYhSJmQN8DY7b0q5yXisEcPDi5rglQDKQSTqwYJrE/7Q4hhoHEPpz4dbRkZxPWoh5reJab1yT4WOtvEAAsEzkQAPYCmrOLoP8Au5xDAHuCCARGtMTv+b0+1I5ags8S1sxNsOhgmARabeYOK5//ALSuiSLtwSDMOw6zBz1Oae5RxZ7wtLA6bkmSZm2w3pqXg3nFXGOR6mSf351T8maOLtEb65JGcjAkfOKXwPMoUeJ2OZDaWHvHQ1E4znLBg1s2gwMwREj/ALo8uhqsyOgXeJEsRcEvC6Jfw43XB6xVfybmui4FKzCt+cCfGehAg/Osjb/EK5bgXLNs43UlSRO4nUP9Kc4Pthw+pS6XVycjQ431Z+Gd/LzqavWuicvvjumAM5WASJ2UCQN/OpnDcROSMf8AxA2HS+cz8qza3NQVgkqQGBIgkESJmRMVLJQKPCy4zp8j/dIxQ1OscYAx1QwzOvSBk+Tfyor/ABYuKunTg/l0jc+gz/KqSzzi2pbXMCR8TDET/X8hRcLxllwdDOd9OWMHrnvD9aI0fJVc2bETA0DaI/gvn9PrTfKg/wDTbuSRpaN4EDh+v1+9UHKuPuWdA0uqNbUqwZxMoMgzB36edSOV9pnLvL3FC+YVurgzK/2J+dF1e8gcm/f1H4YGTkfxr69fIAD5UrkF0sLhaCx0SRBJ8LZMDJxHyqo5b2gdg7KVWM5QSwI1CdDCcNtmpHAc4Rl1KiLBg+Jl2CnqrAYbz86irc3Ia+vhz3IjClpRsEyMb+1MDl9wXDcKqRpKDQTOk3AwBHnvODMimxzFLiM62hJ0hirTqCLjHhIEHcdKau8cWugkMLWhRDKcuGnVOlsaf0oLTjOEBIuFCGUMsBiZV4kkaSGMgYjFM8TwxZ7RVXARrTagYJgwQ2PhCk4xJkdaiDmjm+UZ0awVJ/KO7aTCyYkQBJPUiIGKuOM4tkWyLZDB2CtmSFYDxeEmKiqzlvEob3EW1ZSysGMxqGraZMHafnVvzDhbty9YKazbRVLDUgDanAIuKwJPgkwD96jclsAtecAlmuMGeHBcAKAWP73q04zm3dXUt6dWsW/FMfHc0bRmN6LPh5lC6Ik6cdMAH19MVH5hwfeXFuBrkICNAKhHkmdYI8XlGI96s2AIxmfL/WsP2h59xZuuOHR1tWWCmLctdjeGZT6xA6DeYot8X1yGQJDDTETB26bE7foKgcRy924nUc2ygWNRiNJ3SNM6oM7/AKVM4a4zpLxqGJgLPUHSTgkEEjoZFQ7/ADFxfZYHdAfHnfupyZj4sUZUvbK2O64kwR4ADvkY28Mdd/euT2b/AAyiHS6zbki6qjJ6Duzj511fthdRuE4ggy2jrpMmV2wcddxXD+LBLHAH26mqSN72o5cXclB4gzR6kEf44rKXeNYMCJnGekgxXQ71tWd56M8DzyP38qyXaHgFS5qDAq+orAjTpYgiI88/OulcuNNXe1Vxk0PkQoBO8A5APkai3eeMO7iVCZAnVE+W3796h31Ij95mo7jE5x1rNdJI2fIna6FYOutjAUuFaVIYCCIAJG89TnenuIsA37Vq7bD6QNYX49Fq22oFk3kupOelYCzxJVp3zJ60/f5m7MGDEaQQpUwQCSYJEEnO/lU1ro0FzlFoqp1Mn8B7jkw4FxC5FsTByoQ7k+Kk8L2ddu7h1IuoXXSPEAHuLlXgb2z18qi8i4+7rtojj4xpU7FzEap3Bjaulcfa18K7gcM3E20VjcRVTulZZOllJk4ce7HHSofHMBYZW1gPpBhntagM9A3wzAmpVrjOHBKuLjyclgpYHyBDRHuOtXPZO3bcPbuqAkgqquysLilUBfS2rSFc52wcGtIeznC8WUAvOGRAgUd3ckLqYFjDHXBM5Hw+9DWCI4MkR3wG5Hh+3hpq5ctIT3bMIBGfFIIIzEDr9q6Xx/4ecM760YIrHVo7toC6j4QVIjbrVPzL8OF7w93dQIzHQCTIWZAMg9Dv6e1Bi+G52VBi2hA8yw+cA9aquK4lnMsTk7HYDG010niuwF4Tbt3EuWpIVWCFoBIGqIz86x3M+zzJxK2CVlgvwkwNSzBEmCIM0WYzbqRifltQX3x962y9h7ndq62A+osJ74g+HTkgqMZ8/OqS1yK495raWxqtglrZcAwpzGpgWI3x0BOwqY1LFna/Ei9gPbtOFAUEBkaAundTEx5irPh/xERwFaw4IjKMGmPQwc/41neJ7O8UYHcNGy6UXffJXJx50i52X4rI/o94MuotFtvy7+nQ1dZsjRcZ234RmaLbnUI8S5af6x7zaMVH4btbbVc2LkhiVIkgLqJjDCD9fPNZy5yC8ol+HurJgEownTg7ik8Jyq+DKW7wMH4UfYDOQNqadY0PLO0FtgqvdYHrqBIgCPJs4j2FW680sIjG06XCw6kSrapgSyndm2HuKwxN1T4gT6Os/wDsJFN3k8WU0nqPh9eu3+lNOrpnD3tCLbidSzqlmG2kGQAB8O29HwvgQqxOqGkQB+UAbEknGx+9c+tuFjRcuoZzmROOqkH7Vaf7d4iI763dBj/iaS3SM3VBG3Q01m8Wm4Pi3EAMsYnxHPgRdjt8P3q84bj1t3W8TeMWtWiJlbSyTqMGdRHoTWNbnLQDesuTHxIwCwesAEUjmXO7NywyIWRttJHxgkY1LgRk7VWcdTTjAt3wsxVrafGwYFmgiEIAGxn36Uzxdxlu2otJDo5dBbX8sjUCviAneDXNeznMbq2nIuqx1KotuSTpEkkAZ3AGDWi532luW+FBdQHIe2jqWGNUuR1mfbpUVuOzxt6bh0hZuXMC5cwA5GIHQCnOcc1ay1pbaoRcDEltTbXbKRmOlw/QVgOwnbZ1ttbYMYkgyxBLtsYMxJJmrztT2ntJ3JZTicqSAWLWrk+JSdM2s9c/Oi743Q4VQ5OmT08LYj2wKeFpuiJHqzD7aTFcd5p+K3ENe1pC2/DNswQY3loDQSfTpWy5Z+ISXuE1Ky/0kW2/hAEDvAMAajBExGaYutPxHBLk6EBOTgH7kjyFZnmDuOJW3OlCFJCxBBHEk7bToXr0rMcB+JXFPc7sorgL4oWCCuCZGPtT13tIXOtmCXEjSdMxGobxAPiPn8W9JGbUznl8tYvJjKXBEAatInAjMRXJ+IXPhQR7LVnzvn9x74uG7DqB4sxHiBEARB8utZ57JnCsQciJ6/KiyOi2hquXBP573zOpwB6DFQ+0/CaV0KGfUisIz4yQT/8AiQPlUvlzFuKvL5XL5+RN7/CtCOXq1o6ixCKTuZVgGGR1ggD5V0cY5BcY9QfKTUe5INXPOr5dwYglFmOrQQT86rrpkRGZ3msV3lQ9fkP9TRi15nJP+tJLRj9/aiLDoOtR0SLbkGQcg4NTbHObqK6q5AufHH5oyDj1M1X2nPT9KS7+gge1Ew7w3GsjalJkEEH+rEEH3xUvh+b3FcXAzagZmTk5yTMzUC2AceXl1pzh7UyQZPl9ai2NofxBul+HMHTZWHGonvG/iAtsOjnHpTo/Ea5quNHx6VDTsNTkk7wcj6VjgGOSR5HPp/lSrVoMYJM7nY7eUxmqx1dC5v8AiXaW8q27YKC6ddxhqlQxAKAbj830rMWeLtXuOS6hFlnN5mDMBbXSpKhWKiAwnGelUL2l142z8cH9OtI4thrhVOkR7kYJyfsfahjdcv7W2gtpAQo75rchmVdGidYMiAWj6dKhPxtrieNdw2jurRGp2ku1tLjEqxMrEbrn61kOMdBMBgOksDB60xAPng+n6U0nF0/l/a6y1lXuXnDd5pKtdJOnVpDETMAQTNS+R9oF4hgwuHW1m+zIYMQOsg4ySBn1rlN6ysEqZHUEqDvG0yfkPPymjt3iMqWBMgROQw0kAiNxIPnTTq6tzftBYVRba+oa2WYgpaZjOmYBSJ2jac7xVpb4xrQJDypW8J0WwCO4uXJBCCcJPkfWuOLwlmBqd0OfiScRiIzvR2w1skG8ywI8JbIZdJA91YgjyMUTHWuG7RrdKql0Fn7xl8CEFLT6CSYAyc+1U/aDlS8fdW4bi4GklQDspjVBBmR18zXOTY0gkORAO6suD0UjzpXCcSUhrd0qZ3BZTJkSTtvRcdU4C21iyEldCgM7EHGlXyRq/tb1ZcI0PbuHuiqsuytJhkwsPBJ6YzjGa5JxnMr7TrvOxYBWBYmVBmD0iR9qPh+a3dI/ikAsX64bRon2K48qJ1dNs8XbuKrRwxFweGVYkll1bl/Kc+h8qYvcGOL4bTYXhwxYoGVTmbwHhMmAQOtcuVus7DEzIjoOnWasOTdoL1ie5fTLKxGDLIwI3B+nWiY2vZDlwtWWa9ZstIfxXBqOkjSCZEBZxipXa3kGvhituxaVolSgIY+IdNOcfzrnHMeaXLpAZyY8IE40k6ogY3M1LbmfFuwuteY6IEl8QuBjqDnPX50MdB/DLkTWhcLC2bi3IZSfEoVW3wcGSQMbVQdt1K3LoKqqhwAuuYOidVsbwQM9NqzvDdpeJW7ddHJe8GDkCdeseIgRAO+QMA0XM+e37wHetq+ETABOkQJgDYUMQntSJAJHU9J/fnV7yjhhbsNedtJeUVGUyTuGmI0/51RWrxB0ldRZhGfJiT061s+V9sbF2y9q9FvU1sKCPCV7tLcHooGknPnRKqOx/L71y+xsg+BSSVYLEkACZG56f51rbnL+J3YHz8TKQf8AyJg0vsdxFpBxWgBVRrK6kb4jN1pBB8sfKmb/ADtWeBeJnWsG43xJvGfvVRi+2HKCjhv6wUnqAG2Ph/SrHl/ZS+1tWkQQIkqpiBBgtO1WPP79rVaLkF0tcO0EkxKAz7wDVbc57YwTAkAjxbgj9/ei35ibw1/TzG6NX57w+c3R1963fKSBKmNJUfMamDA+cEwf865rxoNrmTFwQDfuEYyQbrxt0mt/wN8juRIhg2R7AnPWSJrTDMcd2Y4caFdXBuSFukx4gZAVdoA6GZ86wfNrLWrty2clGKk+qmP5V1LtbwwbgS27W7oKxPhglWj5GPpXMO0Da+KvE9XbrvWa6cFWFnpThtY2jb5UgDxD9xiaXcuwQJ/xrLqNVj9/vpSHP3FJuXoPrSWec4kR03op5b0DSMn9KFm+UYMGIIiCpg/UVCLZNOJcPnFRcWt/m9y7AZy5BMFoLfMxJ26k0P6Ss+sZzg7A+3+dVRuCKds8eREEx5dNoq6mHb94eRGf1o+8Mwc5Hp9KjDidwdv39KTdaWnahiUQDEMeuGgb+VN6ugwR19KYW7nPn5A49KcucXOCJHl5e3lUMO2AMkhmgbrGB5tg+Y8qK4xPUHPX0qPavQcGJ8qdvkRpnUBB1CeoGM+W313ogruNs+hzHzpS3OoGZ6bRSEvkQBkeUYpQcNKjSmZkz6YwP5UEixxzMfiYYiAZJxt6/wCFMC9OYESOm/0xTWjSRO39k5+2xoBjsCY8qLieOMZRE4iMwwjyz0pS3DhtQk76cQMSMiKhd9HTJ2jb9mnWVhjSPPTtgeh6GqmL7heLtuAC6CDIYhkZcf8A0wVzt19qgcTwDKFbUsMGMiAu5GCNz8sTUAG4xZghgAFoBgLI307An2pvuWCajIGehExvmIPT6iiYuhcQ24VD8PjLFGJbO2oSoz0HTek8Lqt3RcsvgHwi2ZdenwXDJ9s7ioV/m9y6qgw7hhDaR3hgAAE7keQpFjhCzJ3jaBvGksQJ/qLkz026/MmLK9x2IHhefijujk7XGDQSIiD6013sgMdmLDMMAQADke4O1L4jie7tjQbZHVgwYNIIH8BiShGZaJmNpzG4bmywdWjKn/lSdXQSCN536UTEjue7dTrV8T8RWCVODrA2+n8kXeXgKX1AAbiGz/dxH361GTj0KfHFzaHRWUqTnx/EIx0PXIpm9zMM2QFAOQh0g4jA6e9NXKlDi7tuy4Rj3V4jUAFMlAwB81ME/WqwXzq1AkEZH6eVJa/G0dDPUb4kdM5pLcR0AgdRvnzztU1uQdy8WyzE4AyScKAAM9AMegpgtSmNImoro3a59PHkt0uHHoLx9a2HK7k2rYJVWUuVBxqbSpUAecg1g+3l4Lx17z1tuZ/O0R5e1absVxovJbU/8QEsCfMAET/4kfOu2vHi042339lrchQ9xy+M76g2dsf+orG3+x4Zne9d0E5UKuvPm+RA3wM1uLPDhnuL0N4jbZXXA94qJfsD/wCPIVrjorooILSygywP5NKgHHtUrU1yjmnLXsNDiJyCNmHmD/KqzXWu7W9oP6Tw1uV8SOAxzmEIH2/SsaXrnXo4+w+12kB6amjArLRTmlocU21EGqhwN+/alWklhJAxMnYe9NxH786U5g9Pl1oElpPn7/ajd80WsZx+5qZw5sFT3nehswV0kb4kEigiAmlXBR8PeCkyoYHof8utSeK5kjJpFlUP9YEzjzmqiDVz2Y7lrjLft3LiETFq4LbCOokQ3TFU8fv0pVq8UyCQTUK6xw3Yzlbjw2+IYkx4byEo0T4l6H0Pka552k5QvDcS9lSWCnDNAJVgCsgbGDnJFTuXdpyplksyY1XIKO0zvoIBPyFTe1A4e5Y7233IuKQCVuOWcbZVjEjeR0rTnLZfWTuvvM/PqfOnOGdIkwSQZB6eWnOTP86iM8+/8qRWddcTNehQVaT/AFSAR+pn6Um5xkwQsEeRJB+R2qNFGqkn3ppiS/HvpCzgdYE7zk7nNN3uJZ9ztj9flTbiiU9PvQxK4fmjpMEZBGynBEHcb+tRzeJMkk7Z9qaoVDDty8SZJPQfICAKIPFJ00U0UomjakaqE0Bg0amkzQoDJohRUKsGw/FAf/Mbv95//wBj1afh4xF6zBjxgfI6qFCuk+15+X8xvI/jv/1bX3RqcA/icX/1rv6UdCrWI4lxx/hN/wBQfo9VBoUK5V6OHwVHQoVGwajFChQLFB9vnQoVUJoNR0KBVkZHv/MUL+59z/OhQoCfYew/nRPsPn+tChUBURoUKKS1AUKFA4hpSnw/OioUCT+/tSelChQJo6KhQGaXG3t/M0KFAigKFCgFA0KFAKOhQqw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748" name="AutoShape 4" descr="data:image/jpeg;base64,/9j/4AAQSkZJRgABAQAAAQABAAD/2wCEAAkGBhQSERUUExQVFRUUGBcYFxUVFxgXGhUVFRQVFxsYFRgYHSYeHBkjHBcaHy8gIycpLCwsFx4xNTAqNSYrLCkBCQoKDgwOFA8PFywcHBwpKSkpKSkpKSkpKSkpLCwpKSkpKSkpKSkpLCkpKSkpKSkpKSwpKSkpKSkpKS4pLCkpKf/AABEIALIBHAMBIgACEQEDEQH/xAAbAAAABwEAAAAAAAAAAAAAAAAAAQIDBAUGB//EAEQQAAIBAwIDBgQEAgcIAAcAAAECEQADIRIxBAVBBhMiUWFxMoGRoQdCsfAjwRRSYnLR4fEVFjNDc4KSsiQlY5Ois+L/xAAYAQEBAQEBAAAAAAAAAAAAAAAAAQIDBP/EAB4RAQEBAAMBAQEBAQAAAAAAAAABEQISITFRMkED/9oADAMBAAIRAxEAPwDf8OpwATU+3aJEajUPhjgfOrK0ud+lbeeU4FMbmlIT50dEqQTHXJ+n+VRsoCnFpIpYo0UDQBoiKNVoFg0JowKGmgTqoCjIoGgVSQaE0cVAYNKmmyaUKBWqiL0ilEUAQZJ89/lS9VIopoCZzTbPSnNMsaAyx86MuabFFqqokrcNOLdqODToNRThegLtNlqEYop3WaPXTU0YNAvvKI3KRRFqBRvGkniDUa7d6US3qCU18+dRm40jrNG7YqA75O/6Vk1C4dSVwYPnv18qs7S5mqvhbnh286tLQxiujjD9GKFLWjcBaVFJpYFRoFpYogJpQWoDFHRRQooGhR6aEUQk0RaiY0kCaKXNGDQohvRCyaKkk0Y2qAmNGKBpFATU21LIppmM1oJJptmoXG/f+NNCarJ9H+lPqxjNVtzjUtibjpbHmzBf1OaTZ59YuEKl+05MAAXFJPsJyai6tC/SiLxUcP50sXP1qKc7yRilq1R1PWlBs/v+VBJ1Ukt502GpD3JOMVQGO/7602i5pNyi1dR0qB28TFV1xjOKl3XqEz+9EprgreBVtbqs4EYHuasUatucSFpQpCNTlRuFKKWKJRSpqNDFHNJ1UeqoFCjApvVmlzUUcUKTNA1QTrRURo5oBFKAolNCgEUKBo6II0mKXFERUUkCmrlPRTTnFVEdqZb/ADqSRUcnP7xWmayn4g2E7uy7AFhc0g4nSQSQT5SAazvYs2zzEwMi2xXrpIgSOmxOYrQ/iLHdWVJjxsd/Jf8A+qxHYkleaoM5Vwc4P8Joj6fetf45X+nYA9GoM0whPSnQ9Ydklfakg5ptbvnSu9x+/wCVFOM84pBNJVv2KJ2zRCXOKQrkSKO61J3oE3GEVBds1LuCBUFrhBolSeFPhFTrVVnDMY29/pU+2DFac4lgmnxUeyKeVczUdIfSlUhRShUaGBRg0U0KgUpo6TRiiiIoppVERRCZoxRxSTQHQVqFCKA9VHNFFFNFKoUl7gAk49TioHEdoOHT4r9of96/oDTE1OdqYuLVHxPb3g1Md+CfJVZo94ECol/8Q+GUkEtifi0pG0YZgetXE7RozUcHJFZN/wASrRkWlUwMl7qKI/Q/Wq9/xBYgFGsAmZAFy4QQYwVBB+3WtYxeUNfjDxeleHE794Y/+2KwHYnmhPNOGnrcCYEbq6j5mfnWm5zxw4vS3EszlQdCrZAgEyfzr5bmelVtpLCEMtpwRBDTbSI64ViPrVxz2brsrQo8RC/3iB+tRH5tYUw160DvGtZj2BrktznVshtC+Y70uSBiJXA1MDnqKjHjbVtJ722vn41e4W9QCSf2KmNd7+OujtVww/5oPsrH7xSP98eHJAlwD+Yrge+Z+1ci4PmbMSQpW3vrf4iPNRsJ9fpTp5udQySPXMbVcS87HbLHFq41KwYeYIPyPlSmu+Vcevc1ZWVrbFW6FSQR9K0fLu3NwAd6BcHmPC+OvkfoKmLP+n63u/72pSbZMnzqr5Tz61ewrQ2PA2Dt06H5GrAHP2/Y/nUdJSeIqnu3wD1+k1acQ+KpLhz+xRmrfhjNWVtcVi+xfNu9tOpJJtuRnqGkj+f0rX2Lnv8Av9irWeNSg1PCoveDFSEeo6Q4Acff9/vanYpvXFAXvUVlo6KUKZ74RQbiBQPTQBpkXT5Uk36CQTQqOl6aXqoFzQ1Uiah81442k1BGcyBCwMnqSTt9d6om6qouc9ueG4eV195cH5LeSP7x+FfmazXN+acfewtsqhwVUgTIzLHJxWMblXEEeC2q75lcFTB3U9f1FaxyvP8AG2sdueJ4i5FoLbSYwusknZVLfm9dMfaaznXOuKEE37ptvOhk8AMMQQYAyCI+VOcHwVw2Qrd3aBgEqTJLECCwjckZxuPam15PJOm6pLAagQzY1d3JExIMjbEz1q+M22qW7fLwWJuetxmYH6MKHDwwK4XoQLdr7FlJH1q44PsgLu164CPyk+3ULET+9qLjuw5RG/jtqIOkggGR66f3mms5WOucse2GAICqTsy62PtM+md6bscTcZyO7uEk+JndfP8AvHpWh4Lsg10W5v3Q1xS0CNwJiQgycxnMVP4XsKocqb186VVtMsNSnTtkTp1Cfei4yfEW7xYBbaZiGZtMfUdKdFnSYi42ny0KMdQfFW0t9geGuswJvFrbKGDM5lWJAceP4ZB+hpjgOw/B3dWlG8DhWDjIVvheNWxG3XFNOrKPxQXGkz11Xl+/8MH79ah8Ylu7GpkUCZRbphp21Scx5QN61vBdlLDXWhGUhlXRCgaWki4ImJg7/wCFShymyDdtiyZVS9qSo7wK2k7Lg+nWhjDXhZKxqVh/VAJGOsAZAp1WtKCoUDaItNOwmIT9yK2q8qsi6UNrDLcNpy3xNb6OQIAJ9ZMGlrZVLlqLI7sm2twqzMVdlknGyKcEkihjC953igIrsP7pEzgRtIk/pSeF4UyPA+dvATvIGIzMH6eldM5fyhFa8qAC2LjBAGmAVWQPF6nHy2FSeNdUuW0RJZ8FgHdVJI+NgfDLRnOwMU06uV2VYmIYiJ+Fo2naPLPtJqaltjEhgfLSw67HGNx9R556VdtrpVktpq1gNLnwqC2oiDuDn3JqPzIWldLaoCbmx8TLMaQGKghZkATTU6sdwtzcGf8AxbG/p6Grbl3aC7ZwXLKPysCR8pyOmxq8uW1K22RASzePxfAMkn3n9TTPMmtldCqGYZIkjwgHAIETCnEjai5gx2wtMPHKevxD7ZH0o/6XOVyDsYNV72wbtuFgEqZkHO8/Wamu5B6fOou6xHZPtOOGvXw6kq5kAdGDkHrHwk/QVo+L/ERs9ygC4gustPXExFczu8QEuPKgksxknYaj5VYXePtFViVJJmOnqxjz6DpXTxz9bXhe3V0MC91Y3K92TI9dIx9aveG7dBx/xDnYiy9ckt8UQT4ifqZ/cVbcHx4UZMZJAj0M/v09amRZbHSj2xSVHe3PUd25kzHQYzTv+9dqZ7x4OwFu56nePLMVguC5vIA1wSYGN/EBH06+tWPD8fgeIH4emfhc/eJ+VZxrtWubtPbBPjcgxAFq5jH92mx2nthp13DtC93cPn1jrWat8xQHLoekbb2pkZ3nxe1NDjW1Ag2yNS9MkFCfrOR/Zpi9q1N7tZbPi1XQI+Hu3643ior9pUb4XuiGgxaczjYyMHY1kOYcc+iVKZURiROoyc/l8vWnOX8wcjxaJDb7YC/+38qYnatP/vTbn/mxBx3bZ9ST1FWHK+0SXLgVe8kiRKxiJ86xh5icSEwp+R6AekVM7O8dN0HAIDSBtIQ7enlTDtWv47tYLWZbA2K6hPtv96pl7em9cFqTpuECO70xBkw5Y+XUe1U/N78yB61SctOrirWkg+MQCJ6dR1ph2rpQVQZ9QRt/Ux03A+1Ql4BWfrlrgEeRut6bY/So6CZlUwJ+EgwN/vt6fWmuUkOdJRCStwyQfjF0xkdI3qKs0shbDTMA4BZoiUEQCPv5U9wvLgWnaBf+EuDK3QN9XUZPqJqMLKBCSoOVOkMVBDBZZRPTf5U/y++oBVg6yr5DsRK3NLCZ6mG9jRYd5HaVy2rXAwCXbT0wIMzUnnPAoqjQCT/faMR8QLZHtVPwfDKLxhtIzkOQSB+UkGpPMjb8IW4SZgTdYx7Q2Pei74Z5Wq2+HtSAQzWxJLeEm2WkeuDt51LtcXbe8bOgeEM2qTJP8In1jxjr0qBwFkC1Yk3iHRci4YV9GoDGdtXt86f4PSL7Ipuho1SX+IGAYaCTHhBn+VQHw/HJduvbNoL3YABJmfHcXqNpSf8AupXJuLS9q/hKugKBMGVOqOn9k/X0pq1ZtvcuLba6jKRqEqNYJMMIBME6oJ8j50zynhkKuLT3EKkqwhAfME42MyCfM1UTOI0teNvu1i3ojAMhkLbFTgYpnhOOF2+1nu0CJqghc6gygwNMQQeg6U1c4DwtcS9cJVgCCFBnIUy24xAOxzQ5by22rlrdxtYPjwpMuZPxY3A28ooJdnj5vCwLahZdf/AEgxpjI9Kd43i+7KKEBVnQTt8dxV8htM9ZqK/LEF52S7NxfGygAtDCNumD0p3/AGYC4m74jDKjAA+A6pCnODnbeh6kcGIuXv8Aqt5+S+lOcx5v3N23aW2D3gt5JgjXeW1tHkZ+VQ+At6jdlmnvGyFYdBuAKsL3KlhGuMoZQoV7nxYYMB4uurPvUaS14UHp59PX2qs5pzDueIt2lQRcCT0jXc7vaOm9ThYuCBqPvpnPWcVD5hy9e8V7jqGEaWbSIKtqABPrmhR3uXrtpGZzpHr/AGagC+BcbhtIiFM7f8RbjfDHTR9/SrTj7ZFsEsSR5KJk+pHnVVxPLvEGZwrtABMAnBAGeviYfOqzUDjOD7qLqgMLcEgYxGYhdhNVl7tdZUw0g+kHFTObg2LHEAljFsx5HAEj971ya/xBB+L2ny+tVmtdxfKVBZmtrABks6/lJO/tVbxvJlCIbQJN0EqFZXUhdO8wV+IedM8yu3DduW3MAkiTtDMYOOnX61L4bhGXStu4veKpUhCCzAMNg0CfT1roxEe32dvkgC0cxGV369cb71NsdmuJcgPbZEByy6GbzwNQzg/an77X1GrvLgKxhSgIMncZzTF7jbrLb/jXlLtkhjpEkjAkRAP61lqC4nsteF7VZtXGRWka9AIgzBIcg7elK4hOLGW4e5FyFLAZYgRllmAdXWNqgcXb4lTr7+48LCsGcnSSwKxuPhbcAY3yJjJxfE6Qw4hhp2m8ARvsJnz6VGsWvFcv4kIGu2LgFvZsQAVgas/vNTOH5RxCsLjWHjwfFogBbZBKifT6TWPv8deK6DefR1UsxBjbERR3+0XFMNJ4m6w8i7HcFT9iRU1eraX+U3mtnTwp8SaYhSJmQN8DY7b0q5yXisEcPDi5rglQDKQSTqwYJrE/7Q4hhoHEPpz4dbRkZxPWoh5reJab1yT4WOtvEAAsEzkQAPYCmrOLoP8Au5xDAHuCCARGtMTv+b0+1I5ags8S1sxNsOhgmARabeYOK5//ALSuiSLtwSDMOw6zBz1Oae5RxZ7wtLA6bkmSZm2w3pqXg3nFXGOR6mSf351T8maOLtEb65JGcjAkfOKXwPMoUeJ2OZDaWHvHQ1E4znLBg1s2gwMwREj/ALo8uhqsyOgXeJEsRcEvC6Jfw43XB6xVfybmui4FKzCt+cCfGehAg/Osjb/EK5bgXLNs43UlSRO4nUP9Kc4Pthw+pS6XVycjQ431Z+Gd/LzqavWuicvvjumAM5WASJ2UCQN/OpnDcROSMf8AxA2HS+cz8qza3NQVgkqQGBIgkESJmRMVLJQKPCy4zp8j/dIxQ1OscYAx1QwzOvSBk+Tfyor/ABYuKunTg/l0jc+gz/KqSzzi2pbXMCR8TDET/X8hRcLxllwdDOd9OWMHrnvD9aI0fJVc2bETA0DaI/gvn9PrTfKg/wDTbuSRpaN4EDh+v1+9UHKuPuWdA0uqNbUqwZxMoMgzB36edSOV9pnLvL3FC+YVurgzK/2J+dF1e8gcm/f1H4YGTkfxr69fIAD5UrkF0sLhaCx0SRBJ8LZMDJxHyqo5b2gdg7KVWM5QSwI1CdDCcNtmpHAc4Rl1KiLBg+Jl2CnqrAYbz86irc3Ia+vhz3IjClpRsEyMb+1MDl9wXDcKqRpKDQTOk3AwBHnvODMimxzFLiM62hJ0hirTqCLjHhIEHcdKau8cWugkMLWhRDKcuGnVOlsaf0oLTjOEBIuFCGUMsBiZV4kkaSGMgYjFM8TwxZ7RVXARrTagYJgwQ2PhCk4xJkdaiDmjm+UZ0awVJ/KO7aTCyYkQBJPUiIGKuOM4tkWyLZDB2CtmSFYDxeEmKiqzlvEob3EW1ZSysGMxqGraZMHafnVvzDhbty9YKazbRVLDUgDanAIuKwJPgkwD96jclsAtecAlmuMGeHBcAKAWP73q04zm3dXUt6dWsW/FMfHc0bRmN6LPh5lC6Ik6cdMAH19MVH5hwfeXFuBrkICNAKhHkmdYI8XlGI96s2AIxmfL/WsP2h59xZuuOHR1tWWCmLctdjeGZT6xA6DeYot8X1yGQJDDTETB26bE7foKgcRy924nUc2ygWNRiNJ3SNM6oM7/AKVM4a4zpLxqGJgLPUHSTgkEEjoZFQ7/ADFxfZYHdAfHnfupyZj4sUZUvbK2O64kwR4ADvkY28Mdd/euT2b/AAyiHS6zbki6qjJ6Duzj511fthdRuE4ggy2jrpMmV2wcddxXD+LBLHAH26mqSN72o5cXclB4gzR6kEf44rKXeNYMCJnGekgxXQ71tWd56M8DzyP38qyXaHgFS5qDAq+orAjTpYgiI88/OulcuNNXe1Vxk0PkQoBO8A5APkai3eeMO7iVCZAnVE+W3796h31Ij95mo7jE5x1rNdJI2fIna6FYOutjAUuFaVIYCCIAJG89TnenuIsA37Vq7bD6QNYX49Fq22oFk3kupOelYCzxJVp3zJ60/f5m7MGDEaQQpUwQCSYJEEnO/lU1ro0FzlFoqp1Mn8B7jkw4FxC5FsTByoQ7k+Kk8L2ddu7h1IuoXXSPEAHuLlXgb2z18qi8i4+7rtojj4xpU7FzEap3Bjaulcfa18K7gcM3E20VjcRVTulZZOllJk4ce7HHSofHMBYZW1gPpBhntagM9A3wzAmpVrjOHBKuLjyclgpYHyBDRHuOtXPZO3bcPbuqAkgqquysLilUBfS2rSFc52wcGtIeznC8WUAvOGRAgUd3ckLqYFjDHXBM5Hw+9DWCI4MkR3wG5Hh+3hpq5ctIT3bMIBGfFIIIzEDr9q6Xx/4ecM760YIrHVo7toC6j4QVIjbrVPzL8OF7w93dQIzHQCTIWZAMg9Dv6e1Bi+G52VBi2hA8yw+cA9aquK4lnMsTk7HYDG010niuwF4Tbt3EuWpIVWCFoBIGqIz86x3M+zzJxK2CVlgvwkwNSzBEmCIM0WYzbqRifltQX3x962y9h7ndq62A+osJ74g+HTkgqMZ8/OqS1yK495raWxqtglrZcAwpzGpgWI3x0BOwqY1LFna/Ei9gPbtOFAUEBkaAundTEx5irPh/xERwFaw4IjKMGmPQwc/41neJ7O8UYHcNGy6UXffJXJx50i52X4rI/o94MuotFtvy7+nQ1dZsjRcZ234RmaLbnUI8S5af6x7zaMVH4btbbVc2LkhiVIkgLqJjDCD9fPNZy5yC8ol+HurJgEownTg7ik8Jyq+DKW7wMH4UfYDOQNqadY0PLO0FtgqvdYHrqBIgCPJs4j2FW680sIjG06XCw6kSrapgSyndm2HuKwxN1T4gT6Os/wDsJFN3k8WU0nqPh9eu3+lNOrpnD3tCLbidSzqlmG2kGQAB8O29HwvgQqxOqGkQB+UAbEknGx+9c+tuFjRcuoZzmROOqkH7Vaf7d4iI763dBj/iaS3SM3VBG3Q01m8Wm4Pi3EAMsYnxHPgRdjt8P3q84bj1t3W8TeMWtWiJlbSyTqMGdRHoTWNbnLQDesuTHxIwCwesAEUjmXO7NywyIWRttJHxgkY1LgRk7VWcdTTjAt3wsxVrafGwYFmgiEIAGxn36Uzxdxlu2otJDo5dBbX8sjUCviAneDXNeznMbq2nIuqx1KotuSTpEkkAZ3AGDWi532luW+FBdQHIe2jqWGNUuR1mfbpUVuOzxt6bh0hZuXMC5cwA5GIHQCnOcc1ay1pbaoRcDEltTbXbKRmOlw/QVgOwnbZ1ttbYMYkgyxBLtsYMxJJmrztT2ntJ3JZTicqSAWLWrk+JSdM2s9c/Oi743Q4VQ5OmT08LYj2wKeFpuiJHqzD7aTFcd5p+K3ENe1pC2/DNswQY3loDQSfTpWy5Z+ISXuE1Ky/0kW2/hAEDvAMAajBExGaYutPxHBLk6EBOTgH7kjyFZnmDuOJW3OlCFJCxBBHEk7bToXr0rMcB+JXFPc7sorgL4oWCCuCZGPtT13tIXOtmCXEjSdMxGobxAPiPn8W9JGbUznl8tYvJjKXBEAatInAjMRXJ+IXPhQR7LVnzvn9x74uG7DqB4sxHiBEARB8utZ57JnCsQciJ6/KiyOi2hquXBP573zOpwB6DFQ+0/CaV0KGfUisIz4yQT/8AiQPlUvlzFuKvL5XL5+RN7/CtCOXq1o6ixCKTuZVgGGR1ggD5V0cY5BcY9QfKTUe5INXPOr5dwYglFmOrQQT86rrpkRGZ3msV3lQ9fkP9TRi15nJP+tJLRj9/aiLDoOtR0SLbkGQcg4NTbHObqK6q5AufHH5oyDj1M1X2nPT9KS7+gge1Ew7w3GsjalJkEEH+rEEH3xUvh+b3FcXAzagZmTk5yTMzUC2AceXl1pzh7UyQZPl9ai2NofxBul+HMHTZWHGonvG/iAtsOjnHpTo/Ea5quNHx6VDTsNTkk7wcj6VjgGOSR5HPp/lSrVoMYJM7nY7eUxmqx1dC5v8AiXaW8q27YKC6ddxhqlQxAKAbj830rMWeLtXuOS6hFlnN5mDMBbXSpKhWKiAwnGelUL2l142z8cH9OtI4thrhVOkR7kYJyfsfahjdcv7W2gtpAQo75rchmVdGidYMiAWj6dKhPxtrieNdw2jurRGp2ku1tLjEqxMrEbrn61kOMdBMBgOksDB60xAPng+n6U0nF0/l/a6y1lXuXnDd5pKtdJOnVpDETMAQTNS+R9oF4hgwuHW1m+zIYMQOsg4ySBn1rlN6ysEqZHUEqDvG0yfkPPymjt3iMqWBMgROQw0kAiNxIPnTTq6tzftBYVRba+oa2WYgpaZjOmYBSJ2jac7xVpb4xrQJDypW8J0WwCO4uXJBCCcJPkfWuOLwlmBqd0OfiScRiIzvR2w1skG8ywI8JbIZdJA91YgjyMUTHWuG7RrdKql0Fn7xl8CEFLT6CSYAyc+1U/aDlS8fdW4bi4GklQDspjVBBmR18zXOTY0gkORAO6suD0UjzpXCcSUhrd0qZ3BZTJkSTtvRcdU4C21iyEldCgM7EHGlXyRq/tb1ZcI0PbuHuiqsuytJhkwsPBJ6YzjGa5JxnMr7TrvOxYBWBYmVBmD0iR9qPh+a3dI/ikAsX64bRon2K48qJ1dNs8XbuKrRwxFweGVYkll1bl/Kc+h8qYvcGOL4bTYXhwxYoGVTmbwHhMmAQOtcuVus7DEzIjoOnWasOTdoL1ie5fTLKxGDLIwI3B+nWiY2vZDlwtWWa9ZstIfxXBqOkjSCZEBZxipXa3kGvhituxaVolSgIY+IdNOcfzrnHMeaXLpAZyY8IE40k6ogY3M1LbmfFuwuteY6IEl8QuBjqDnPX50MdB/DLkTWhcLC2bi3IZSfEoVW3wcGSQMbVQdt1K3LoKqqhwAuuYOidVsbwQM9NqzvDdpeJW7ddHJe8GDkCdeseIgRAO+QMA0XM+e37wHetq+ETABOkQJgDYUMQntSJAJHU9J/fnV7yjhhbsNedtJeUVGUyTuGmI0/51RWrxB0ldRZhGfJiT061s+V9sbF2y9q9FvU1sKCPCV7tLcHooGknPnRKqOx/L71y+xsg+BSSVYLEkACZG56f51rbnL+J3YHz8TKQf8AyJg0vsdxFpBxWgBVRrK6kb4jN1pBB8sfKmb/ADtWeBeJnWsG43xJvGfvVRi+2HKCjhv6wUnqAG2Ph/SrHl/ZS+1tWkQQIkqpiBBgtO1WPP79rVaLkF0tcO0EkxKAz7wDVbc57YwTAkAjxbgj9/ei35ibw1/TzG6NX57w+c3R1963fKSBKmNJUfMamDA+cEwf865rxoNrmTFwQDfuEYyQbrxt0mt/wN8juRIhg2R7AnPWSJrTDMcd2Y4caFdXBuSFukx4gZAVdoA6GZ86wfNrLWrty2clGKk+qmP5V1LtbwwbgS27W7oKxPhglWj5GPpXMO0Da+KvE9XbrvWa6cFWFnpThtY2jb5UgDxD9xiaXcuwQJ/xrLqNVj9/vpSHP3FJuXoPrSWec4kR03op5b0DSMn9KFm+UYMGIIiCpg/UVCLZNOJcPnFRcWt/m9y7AZy5BMFoLfMxJ26k0P6Ss+sZzg7A+3+dVRuCKds8eREEx5dNoq6mHb94eRGf1o+8Mwc5Hp9KjDidwdv39KTdaWnahiUQDEMeuGgb+VN6ugwR19KYW7nPn5A49KcucXOCJHl5e3lUMO2AMkhmgbrGB5tg+Y8qK4xPUHPX0qPavQcGJ8qdvkRpnUBB1CeoGM+W313ogruNs+hzHzpS3OoGZ6bRSEvkQBkeUYpQcNKjSmZkz6YwP5UEixxzMfiYYiAZJxt6/wCFMC9OYESOm/0xTWjSRO39k5+2xoBjsCY8qLieOMZRE4iMwwjyz0pS3DhtQk76cQMSMiKhd9HTJ2jb9mnWVhjSPPTtgeh6GqmL7heLtuAC6CDIYhkZcf8A0wVzt19qgcTwDKFbUsMGMiAu5GCNz8sTUAG4xZghgAFoBgLI307An2pvuWCajIGehExvmIPT6iiYuhcQ24VD8PjLFGJbO2oSoz0HTek8Lqt3RcsvgHwi2ZdenwXDJ9s7ioV/m9y6qgw7hhDaR3hgAAE7keQpFjhCzJ3jaBvGksQJ/qLkz026/MmLK9x2IHhefijujk7XGDQSIiD6013sgMdmLDMMAQADke4O1L4jie7tjQbZHVgwYNIIH8BiShGZaJmNpzG4bmywdWjKn/lSdXQSCN536UTEjue7dTrV8T8RWCVODrA2+n8kXeXgKX1AAbiGz/dxH361GTj0KfHFzaHRWUqTnx/EIx0PXIpm9zMM2QFAOQh0g4jA6e9NXKlDi7tuy4Rj3V4jUAFMlAwB81ME/WqwXzq1AkEZH6eVJa/G0dDPUb4kdM5pLcR0AgdRvnzztU1uQdy8WyzE4AyScKAAM9AMegpgtSmNImoro3a59PHkt0uHHoLx9a2HK7k2rYJVWUuVBxqbSpUAecg1g+3l4Lx17z1tuZ/O0R5e1absVxovJbU/8QEsCfMAET/4kfOu2vHi042339lrchQ9xy+M76g2dsf+orG3+x4Zne9d0E5UKuvPm+RA3wM1uLPDhnuL0N4jbZXXA94qJfsD/wCPIVrjorooILSygywP5NKgHHtUrU1yjmnLXsNDiJyCNmHmD/KqzXWu7W9oP6Tw1uV8SOAxzmEIH2/SsaXrnXo4+w+12kB6amjArLRTmlocU21EGqhwN+/alWklhJAxMnYe9NxH786U5g9Pl1oElpPn7/ajd80WsZx+5qZw5sFT3nehswV0kb4kEigiAmlXBR8PeCkyoYHof8utSeK5kjJpFlUP9YEzjzmqiDVz2Y7lrjLft3LiETFq4LbCOokQ3TFU8fv0pVq8UyCQTUK6xw3Yzlbjw2+IYkx4byEo0T4l6H0Pka552k5QvDcS9lSWCnDNAJVgCsgbGDnJFTuXdpyplksyY1XIKO0zvoIBPyFTe1A4e5Y7233IuKQCVuOWcbZVjEjeR0rTnLZfWTuvvM/PqfOnOGdIkwSQZB6eWnOTP86iM8+/8qRWddcTNehQVaT/AFSAR+pn6Um5xkwQsEeRJB+R2qNFGqkn3ppiS/HvpCzgdYE7zk7nNN3uJZ9ztj9flTbiiU9PvQxK4fmjpMEZBGynBEHcb+tRzeJMkk7Z9qaoVDDty8SZJPQfICAKIPFJ00U0UomjakaqE0Bg0amkzQoDJohRUKsGw/FAf/Mbv95//wBj1afh4xF6zBjxgfI6qFCuk+15+X8xvI/jv/1bX3RqcA/icX/1rv6UdCrWI4lxx/hN/wBQfo9VBoUK5V6OHwVHQoVGwajFChQLFB9vnQoVUJoNR0KBVkZHv/MUL+59z/OhQoCfYew/nRPsPn+tChUBURoUKKS1AUKFA4hpSnw/OioUCT+/tSelChQJo6KhQGaXG3t/M0KFAigKFCgFA0KFAKOhQqw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1750" name="Picture 6" descr="http://www.powisle.waw.pl/wp-content/uploads/2009/12/ulicasolec.jpg"/>
          <p:cNvPicPr>
            <a:picLocks noChangeAspect="1" noChangeArrowheads="1"/>
          </p:cNvPicPr>
          <p:nvPr/>
        </p:nvPicPr>
        <p:blipFill>
          <a:blip r:embed="rId3" cstate="print"/>
          <a:srcRect/>
          <a:stretch>
            <a:fillRect/>
          </a:stretch>
        </p:blipFill>
        <p:spPr bwMode="auto">
          <a:xfrm>
            <a:off x="0" y="3429000"/>
            <a:ext cx="5591175" cy="3429000"/>
          </a:xfrm>
          <a:prstGeom prst="rect">
            <a:avLst/>
          </a:prstGeom>
          <a:noFill/>
          <a:ln w="38100" cmpd="sng">
            <a:solidFill>
              <a:srgbClr val="7030A0"/>
            </a:solidFill>
          </a:ln>
        </p:spPr>
      </p:pic>
      <p:pic>
        <p:nvPicPr>
          <p:cNvPr id="31752" name="Picture 8" descr="http://www.powisle.waw.pl/wp-content/uploads/2012/01/palac_symonowicz_old.jpg"/>
          <p:cNvPicPr>
            <a:picLocks noChangeAspect="1" noChangeArrowheads="1"/>
          </p:cNvPicPr>
          <p:nvPr/>
        </p:nvPicPr>
        <p:blipFill>
          <a:blip r:embed="rId4" cstate="print"/>
          <a:srcRect/>
          <a:stretch>
            <a:fillRect/>
          </a:stretch>
        </p:blipFill>
        <p:spPr bwMode="auto">
          <a:xfrm>
            <a:off x="5436096" y="3140968"/>
            <a:ext cx="3707904" cy="3717032"/>
          </a:xfrm>
          <a:prstGeom prst="rect">
            <a:avLst/>
          </a:prstGeom>
          <a:noFill/>
          <a:ln w="38100" cmpd="sng">
            <a:solidFill>
              <a:srgbClr val="7030A0"/>
            </a:solidFill>
          </a:ln>
        </p:spPr>
      </p:pic>
      <p:pic>
        <p:nvPicPr>
          <p:cNvPr id="31754" name="Picture 10" descr="http://i674.photobucket.com/albums/vv108/theville_blog/Warszawa/Srodmiescie/Kozia/KoziaXIXw_001.jpg"/>
          <p:cNvPicPr>
            <a:picLocks noChangeAspect="1" noChangeArrowheads="1"/>
          </p:cNvPicPr>
          <p:nvPr/>
        </p:nvPicPr>
        <p:blipFill>
          <a:blip r:embed="rId5" cstate="print"/>
          <a:srcRect/>
          <a:stretch>
            <a:fillRect/>
          </a:stretch>
        </p:blipFill>
        <p:spPr bwMode="auto">
          <a:xfrm>
            <a:off x="5148064" y="0"/>
            <a:ext cx="3995936" cy="3140968"/>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1752"/>
                                        </p:tgtEl>
                                        <p:attrNameLst>
                                          <p:attrName>style.visibility</p:attrName>
                                        </p:attrNameLst>
                                      </p:cBhvr>
                                      <p:to>
                                        <p:strVal val="visible"/>
                                      </p:to>
                                    </p:set>
                                    <p:animEffect transition="in" filter="fade">
                                      <p:cBhvr>
                                        <p:cTn id="16" dur="800" decel="100000"/>
                                        <p:tgtEl>
                                          <p:spTgt spid="31752"/>
                                        </p:tgtEl>
                                      </p:cBhvr>
                                    </p:animEffect>
                                    <p:anim calcmode="lin" valueType="num">
                                      <p:cBhvr>
                                        <p:cTn id="17" dur="800" decel="100000" fill="hold"/>
                                        <p:tgtEl>
                                          <p:spTgt spid="31752"/>
                                        </p:tgtEl>
                                        <p:attrNameLst>
                                          <p:attrName>style.rotation</p:attrName>
                                        </p:attrNameLst>
                                      </p:cBhvr>
                                      <p:tavLst>
                                        <p:tav tm="0">
                                          <p:val>
                                            <p:fltVal val="-90"/>
                                          </p:val>
                                        </p:tav>
                                        <p:tav tm="100000">
                                          <p:val>
                                            <p:fltVal val="0"/>
                                          </p:val>
                                        </p:tav>
                                      </p:tavLst>
                                    </p:anim>
                                    <p:anim calcmode="lin" valueType="num">
                                      <p:cBhvr>
                                        <p:cTn id="18" dur="800" decel="100000" fill="hold"/>
                                        <p:tgtEl>
                                          <p:spTgt spid="31752"/>
                                        </p:tgtEl>
                                        <p:attrNameLst>
                                          <p:attrName>ppt_x</p:attrName>
                                        </p:attrNameLst>
                                      </p:cBhvr>
                                      <p:tavLst>
                                        <p:tav tm="0">
                                          <p:val>
                                            <p:strVal val="#ppt_x+0.4"/>
                                          </p:val>
                                        </p:tav>
                                        <p:tav tm="100000">
                                          <p:val>
                                            <p:strVal val="#ppt_x-0.05"/>
                                          </p:val>
                                        </p:tav>
                                      </p:tavLst>
                                    </p:anim>
                                    <p:anim calcmode="lin" valueType="num">
                                      <p:cBhvr>
                                        <p:cTn id="19" dur="800" decel="100000" fill="hold"/>
                                        <p:tgtEl>
                                          <p:spTgt spid="3175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175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175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Effect transition="in" filter="fade">
                                      <p:cBhvr>
                                        <p:cTn id="25" dur="800" decel="100000"/>
                                        <p:tgtEl>
                                          <p:spTgt spid="31750"/>
                                        </p:tgtEl>
                                      </p:cBhvr>
                                    </p:animEffect>
                                    <p:anim calcmode="lin" valueType="num">
                                      <p:cBhvr>
                                        <p:cTn id="26" dur="800" decel="100000" fill="hold"/>
                                        <p:tgtEl>
                                          <p:spTgt spid="31750"/>
                                        </p:tgtEl>
                                        <p:attrNameLst>
                                          <p:attrName>style.rotation</p:attrName>
                                        </p:attrNameLst>
                                      </p:cBhvr>
                                      <p:tavLst>
                                        <p:tav tm="0">
                                          <p:val>
                                            <p:fltVal val="-90"/>
                                          </p:val>
                                        </p:tav>
                                        <p:tav tm="100000">
                                          <p:val>
                                            <p:fltVal val="0"/>
                                          </p:val>
                                        </p:tav>
                                      </p:tavLst>
                                    </p:anim>
                                    <p:anim calcmode="lin" valueType="num">
                                      <p:cBhvr>
                                        <p:cTn id="27" dur="800" decel="100000" fill="hold"/>
                                        <p:tgtEl>
                                          <p:spTgt spid="31750"/>
                                        </p:tgtEl>
                                        <p:attrNameLst>
                                          <p:attrName>ppt_x</p:attrName>
                                        </p:attrNameLst>
                                      </p:cBhvr>
                                      <p:tavLst>
                                        <p:tav tm="0">
                                          <p:val>
                                            <p:strVal val="#ppt_x+0.4"/>
                                          </p:val>
                                        </p:tav>
                                        <p:tav tm="100000">
                                          <p:val>
                                            <p:strVal val="#ppt_x-0.05"/>
                                          </p:val>
                                        </p:tav>
                                      </p:tavLst>
                                    </p:anim>
                                    <p:anim calcmode="lin" valueType="num">
                                      <p:cBhvr>
                                        <p:cTn id="28" dur="800" decel="100000" fill="hold"/>
                                        <p:tgtEl>
                                          <p:spTgt spid="3175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175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1750"/>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1754"/>
                                        </p:tgtEl>
                                        <p:attrNameLst>
                                          <p:attrName>style.visibility</p:attrName>
                                        </p:attrNameLst>
                                      </p:cBhvr>
                                      <p:to>
                                        <p:strVal val="visible"/>
                                      </p:to>
                                    </p:set>
                                    <p:animEffect transition="in" filter="fade">
                                      <p:cBhvr>
                                        <p:cTn id="33" dur="800" decel="100000"/>
                                        <p:tgtEl>
                                          <p:spTgt spid="31754"/>
                                        </p:tgtEl>
                                      </p:cBhvr>
                                    </p:animEffect>
                                    <p:anim calcmode="lin" valueType="num">
                                      <p:cBhvr>
                                        <p:cTn id="34" dur="800" decel="100000" fill="hold"/>
                                        <p:tgtEl>
                                          <p:spTgt spid="31754"/>
                                        </p:tgtEl>
                                        <p:attrNameLst>
                                          <p:attrName>style.rotation</p:attrName>
                                        </p:attrNameLst>
                                      </p:cBhvr>
                                      <p:tavLst>
                                        <p:tav tm="0">
                                          <p:val>
                                            <p:fltVal val="-90"/>
                                          </p:val>
                                        </p:tav>
                                        <p:tav tm="100000">
                                          <p:val>
                                            <p:fltVal val="0"/>
                                          </p:val>
                                        </p:tav>
                                      </p:tavLst>
                                    </p:anim>
                                    <p:anim calcmode="lin" valueType="num">
                                      <p:cBhvr>
                                        <p:cTn id="35" dur="800" decel="100000" fill="hold"/>
                                        <p:tgtEl>
                                          <p:spTgt spid="31754"/>
                                        </p:tgtEl>
                                        <p:attrNameLst>
                                          <p:attrName>ppt_x</p:attrName>
                                        </p:attrNameLst>
                                      </p:cBhvr>
                                      <p:tavLst>
                                        <p:tav tm="0">
                                          <p:val>
                                            <p:strVal val="#ppt_x+0.4"/>
                                          </p:val>
                                        </p:tav>
                                        <p:tav tm="100000">
                                          <p:val>
                                            <p:strVal val="#ppt_x-0.05"/>
                                          </p:val>
                                        </p:tav>
                                      </p:tavLst>
                                    </p:anim>
                                    <p:anim calcmode="lin" valueType="num">
                                      <p:cBhvr>
                                        <p:cTn id="36" dur="800" decel="100000" fill="hold"/>
                                        <p:tgtEl>
                                          <p:spTgt spid="3175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175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17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u="sng" dirty="0" smtClean="0"/>
              <a:t>ŁAZIENKI</a:t>
            </a:r>
            <a:endParaRPr lang="pl-PL" b="1" i="1" u="sng" dirty="0"/>
          </a:p>
        </p:txBody>
      </p:sp>
      <p:sp>
        <p:nvSpPr>
          <p:cNvPr id="3" name="Symbol zastępczy zawartości 2"/>
          <p:cNvSpPr>
            <a:spLocks noGrp="1"/>
          </p:cNvSpPr>
          <p:nvPr>
            <p:ph sz="quarter" idx="1"/>
          </p:nvPr>
        </p:nvSpPr>
        <p:spPr/>
        <p:txBody>
          <a:bodyPr>
            <a:normAutofit fontScale="92500" lnSpcReduction="20000"/>
          </a:bodyPr>
          <a:lstStyle/>
          <a:p>
            <a:r>
              <a:rPr lang="pl-PL" dirty="0" smtClean="0"/>
              <a:t>Miejsce spacerów i rozważań filozoficznych Wokulskiego: „Przeszedł do Łazienek i tu znalazł spokojniejsze ustronie. Na niebie zaiskrzyło się kilka gwiazd, przez powietrze, od Alei, ciągnął szmer przechodniów, a od stawu wilgoć. Czasem nad głową przeleciał mu huczny chrabąszcz albo cicho przemknął nietoperz; w głębi parku kwilił żałośnie jakiś ptak, na próżno wzywający towarzysza; na stawie rozlegał się daleki plusk wioseł i śmiechy młodych kobiet. (…) Był w głębi Łazienkowskiego parku, na jakiejś ulicy, do której żaden szmer nie dolatywał. Nawet gęstwina ogromnych drzew stała cicho. (…) Prosta droga doprowadziła go do stawu, później do łazienkowskiego pałacu. We dwadzieścia minut był w Alejach Ujazdowskich i siadł w przejeżdżającą dorożkę.”</a:t>
            </a:r>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data:image/jpeg;base64,/9j/4AAQSkZJRgABAQAAAQABAAD/2wCEAAkGBxQTEhUUExQWFhQXGBcYFhcXGRgcFxgVFxgYFxcXFxYYHCggGholHBcUITEhJSkrLi4uFx80ODMsNygtLisBCgoKDg0OFBAQFywcFBwsLCwsLCwsLCwsLCwsLCwsLCwsLCwsLCwsLCwsLCw3LCwsLCwsLCwsLDcsNyw3KzcrLP/AABEIALsBDgMBIgACEQEDEQH/xAAbAAABBQEBAAAAAAAAAAAAAAAAAQMEBQYCB//EAEQQAAEDAgQCCAMGAwQKAwAAAAEAAhEDIQQSMUEFUQYTImFxgZGhMrHBFCNC0eHwUmJygpKi8RUWM0NTk7LC0uIkNKP/xAAZAQEBAQEBAQAAAAAAAAAAAAAAAQIDBQT/xAAbEQEBAQACAwAAAAAAAAAAAAAAARECQRIhMf/aAAwDAQACEQMRAD8A3tLQeAToCZo6DwCeavPj6XSVIulpAkXSRUIhKhQIlQkQCEIVAhCEAkSoUAhCVAiEqECISoQCRKhAiEqFQiEqFAkISoQIQuXLtI5QNhcPau5SPRo3S0Hkn2pmloE8FIjpKkSrSBCEKgQhCAQhCgEIQgRCEIBKkQgEJUIBCEIBCEIBCEiBUJEIFQhCoEJUIESFKkKgbIXBTpXDgpjTiloE8ExTcIHgE81SJXaEBC0hUJEqAQhCAQkQgVCRCoVIhCgEISoBCEFAIQhAIQhAFIlQgRCEIBKkQgVEpEJoVcuKjY/HsogOeYBMWv36apTi6eUHO2CYBkQTEx4oHlySlCQo0wfD8WesaM5a0kzqQRpprzW5w7YaO0T3ndeWZ3672Ij994v3p9vE6g0c4EHUTr4cpVxbHqYSrPcA4mMlNr3EucDd2uYGYA2Ec/8ALQAqMFQhCBUJEIBCEiBUJAhzgNbIFTfXCC68NmbbDeEzxDEhjSczWnmdu+N1TYbHguAa19VoBiAG0wI0aDbTvKot+E4jrKTXc557HvMqYSq37VzpVB4T/wBpSVMW2IIq/wB15+YRVmmsJWzsDuag/wCkG/xVBfUgc76hOYXHUrNa8HYNt46BRE9CJShAIQgIBIlQgRCEAoBC4FQTEieU39EzisY1jc3acCYAYC4k3sA3wKDvE4llMZnuDRzcYCqH9JGdbkaxxY05XvsA0kwDc/DZ9+4Qs10i4u2o+RUzU29prmgtLXPENa18Tb4iBfsu5BZbGYstLmZg9oIgtccodYuLPExeJstTisiy4xiz11UvjPO2hB7iSR2csXBAF76SqfEKJy9hodHac6QJhvaAk3zZttOUWy1bGFzsxJJT2Dx2QyWtfYiHXF+Q5rdjWPQcL0pDSKZERmlxzCDq0BpuBcWN+Q0VnhukVJ2py23/AEXl5xJMX033O8k7lSKFY/JYsXCufFxe3jsITTKkGZ5WjxkJ+oYiRp6X108lXEnMTaBOnitQWjmPcGub8TTf9D3RYL0fox1ooNbVEFtr6kWIM+vsvO8Jier+8JmDYTqRBmI7tfBbKn0zplk5XB0dxA/xAwpWa1MoOluSqjxymaQeCSTo0Dtek2FjeYtqqMdJKdR/3lQhonsMzRoQMz2xmudrdyziY12FdLGmCLCx1FtD3pxZ/wD1gw2z3x/b8d/EeoTjON0DPbfNv4vCwnnbxTDF4hULuMUjEViBbXvvr4Sun8Zpz2a7Y79fkphhwdI6HWOaatMNAbldmFyc2YRsBDb7ynXY9tVrjReHgFo7BHxTJBce6Ce5Z2txukwktOYxDSxpmBoBnOWJnYlc8L45ULzkoz4ucbWtpa14hawxo8VRDwczZyOGUuaDFjMGJ81zw2mZBcDN9eUKvPFas9rDj1d38/3dKzirgZNEC+xPfzCg0VQWP5mPNUTeJv7IY0E5RI7ZP4NPJ/sm3cbkQabhNrOgjTTs63XVbi1NzpNOptMxbTQenomC04dim1WyNQSCORCi9ImdimJgGq2TawAcZHfZRMLxik2Ya5s8mtv32I57rrEcXo1BDnvjWwcL+LDO+iGK/hGPd23NIIBcC8zLpzduN47NtrLTcKzZXZp+N0GIkTsNYVBh3YRrpabkZSXCqZDiAdbaHXvT2I6hz8wxBE6RUqACeQnKN/BKNK50a6JqviA0TPh+wq5/EWEAdcwaSQRJEXBn6QVX47AMq121DVk5mwzrGxYCQG63Ak3UwaUPHMfqqjEdI6THZXZra6AtOsEOI9uXhOK6RU8W2tUazr3Uw6zg0kGQDIyADu8lEwFCp9nxGejUk9Xllm4eTN7xcTGxPlrDF7xbpqCXCk3MzKB2rSZknsmSItAI+ioKvSB9i2KZEXpyJjNcg7wY2FtNIoH1DJjxEfu9k3Wq/wCU+i3jWNZwHjzxVl7nOEOcSXQYiXZZlpccoEEX05KV0U4zTbUrBz3MY/MaZPwNDiZLmA5ZAy+h88XhMQBOYB07Ex8j3R5q0weELs1UUW5AMwJl2VpOVsU6joqg5Y01d6TDFdjq3ac1rszc5O4BMmDB5j5qE96MRiC5xcTqSdAPYWCYzLcgcDk5mUcOXYerSJtOp3R4KwwtbWA0R3C/fcFVFJyl4N1yudaqzq1OzofE8tzG+oUNzYkcxbwNr+YS1a9yZM6j25+iZe8zM2iWnw2+aIfoNaHMLz2J7eo7M+ZG3706NX97GO8brlmDdUGZuW+suaI2mCb2vZSsdw8sMNcxzS0HNnYIMXEFwPLbyRDppPrvyl0QNzYCwgc9Y/ylWvRrC0g+HEOOhkF2pAFhvBnyVLSeyk9wzNc0tBBDhDnWcWkjaZ9Fp+hzR1toI7QB8A0D8kqVpKeBpOEtpgj+kD5uCbGBokxlEzERvAOodG43VL0q6RUA8UxLizrJjSXUy0Qcw3IPl4KdwrpPheqYXVA1zWtbDpnsgDabfr3rOVD+I4bRbd7A0czEezz+yqnE4WgQcrQRzBKz/DeNRVYXvfkFnAlzgRNV2hJ/iYOfZ5AJ3inG6NWq1rar2MEhz2h0GY0AMk2Ik6K4p/hTGCrUZlnKA7mA3cmSIgx6haLhVT70Qz8B30gjUWvB0/mWJpY5oxNQtP3Ts0EzOUkOaCDex+q3XCH5ajnbHrC3vEUQCPQpSo/GONhmKoUp0P3gBOrmiAe1BADpnT0WgBd/wnR4tN/7y8j6QVf/AJlYk3zz6i30W+wvTQZW5sPXmBJAYQTFyO0pYmL2tUDWucWmGiTOsDWLEKl4p0koUahpuY8kAEwG2JvBmNoPmrfBcRFem49XUY2P943LMzpcysP0pYx2LqkEfgB8cg/RIRocVxvCsp03uafvIIGQToCdwLSBZc4HiuErPyNEEibsgbbh2t1lukOJDqeGblyllMgXsbM3gT5Sl6G12MxGZ9m5HAOIOXYkk7AK4uNNTx2Cc/IHDNmy/C6JmPi0jvVmOF0TBDRHMZomY1i1wPRYbothgarJvcfNaXGcepsPVTP3lQkA7Go/U+ClRaf6Gp6fI8vLuHom3dHqel/Mju7u4KTg8ZhXtHaozyOUHS1jfSFMaykbNy3j4Y59ygz4wwpOc2lRY8tIl5km7QYtpqFzWxz8lQPoNAc0tLu1YQbmZ0mdlJ4RVnE40BsZXU9Ik9iJuI0G5/Wwr1XNa92WwaSZIm0z8II2QeL4ksbZjsw0JywD4XJPsm+sBH171seIcVrtqGmerIDy2Sxt8uYwRlGuW991FPFKpY5xo4Y5S1pBpAzmDzrb+D3XRrWXpUiXBoglxaG+JMC6uanCXh9SjUrspdXka4PLiACMzYLQez2ye6ZKmVOKEBjzhcIZAeIpwWw97QZza5mE27k8ekD24p33NIVi4sqPaJL2tOQgl2aZDRE6QOSaMM4oLla9IuFmi+erqMY4kgOaQBMw0OiDoVVVacZTBgixOhixjnBt5LcSkC7ATYNk9TpkzAPqNEpHbDZS8CTcD5SmGUdbO3IttzKmYB+QmBJI3nQ32WK6EYJM77ePJPtAcA0NIN5PPQ+ovp3Jlk76zpyjuSvdaxI0Omo7JmL81EdscWGGmbGbBwMX1cIUviTy3LAbekx3wM+Jzcx/DzUNkn8J8SInb81K4tTLnN7qLD5BnuURziaQlwD2NhrDcN1LQXWy+PtzWn6NYllB2RzgxzpybyXuaxhgay4RtpsstxBsveOYpzrs1vLVbDCOHWYcup5Xilq6BLBiKTqZBm4zZjz7SVKwtdjBUzPqZgahzZWlri0w4uAIIB1BH4barmlVpAsJzPh7g4Gwcw2aRBBBFzHePBbfjlOk+C5jHEtogExMdaZA8rKv/wBGYcgk02yGk6n8VUhsCeQOiuprKNxsdXlHba8kOJsdIzNEEEENiDzUd2I7Ti0BoJPZEwAdr3XeFoBwBM25QL3jUdyu6fRcOrNpsLyC2XQMzmmROmogq+lVFBx56eflAW76I4oubciGhwaBqBLbnx28CpvEOhrcQ6k9j20mMpgZRSbmL2kwXZS0O2H9nvtB4TQGGcW12uplzXRmuHgBpABmJPatzICzbqayXSIxiqhteIi8y0D1/JP0ONw4NDKZEgAkO8iQHhWXEOEUxWa8VWOp53FzQRDWtptqNb2dj22i2yzwpMAB7WYGbERrp3mGg+aqvTnYqtSwL6r2zUcDYOcQBoHCScvhPvZef47Euc8F0SYkWAAgRp3fO91cdIul9KvR6sU3F4bGZxlgJABIAPacJME6ESsxRde8Hwm1gLiNfa6khI7xFVxDZJykvyiCBqJIOhknQchOySnjHaSXG4sTp33sbC0XyhRqwjmQItGm+u3mii8SGgEk76XNgBGm/qNYWlaPodWiu24ABuOZHKN9+XsqzG8Uz1X1CLl7j5E7jzUbAlzbtBBaAZBggTYz+9F2WGtUz5WMBt2GkN7I+IxYbSR485mImYDFNcYeOyCY7IcZOwkgeUr0roiyn1OenSFNri0fDlc4g6u7RB1Oh5ryymS10Exdrg3u1mIgmN5/EF6NW6W02UZNN8TTa0EQDmmYINwA13p5rPJKg9E+JdZjsUCTNWSJEECm4gAttByluvJaziLg2jVmI6t5M2Fw4m82HevHMHXqUararHBrw90SSSB3h+tibnkZW7wnFHVuH1HVXg1DTqh2g2fAi18pb6pYWM3xvF0zjKAbQIyludmYl73OOjjm3EbjVT6WLwhNQ9Q8sOSzKzS0GTdxzwCQSBrqVUY9pdxOMwDpBc4AxIZLoGpvoL6jVQ8JQP2bEBpAZnp5gRJMTkg7QSTpdawWVLF4Y0njq6pfneGuDwGhoILBc9ogHlqVU8Tx7WYl1Sk1wGfMOsPadJzEu5E30UdkkUWkCBOwBkvM3i+3NWnSrgzvtNR4LQHvqOjdoD8skAb6+qqu+OdLjimBlakyGvLmlpcHAQ4Nb7iTvl22y9V5MCTA0kzE6xOg7lb9JeA1MMW58gzEgBhcR2WsJMnnn07iqMla450i46PYamS99UAsa2MsF3ae1wa6zhABAEzYubYqN1kHb9/oucA5wlzc0AQ4tmMp2ceXjyS0qoaDIzcgdP2dFKsWWDcSCLE6QbGLi3em6FIyuuHVjJm7SO7WBpyNgF3EO3kiSD466rnWjtXAvLgMrTcD4m6WkRmk/or7j+CpNpU3U2Umw65zAGCHQHTEfh9Ap2GODqNDnUWAixHVkiRGhAVd0lqUqVEHDNDHPdlcWtc12WCbOtuApqK9nEoaG9YwD+Wq239nN8ky/GzP3zf+Yz6uVY/i2Id2euqmdBnd39/eptXEVAAG1niNADEHmIGq1hUOjXh2Y5CZk/eUzuDrm1spo4s9uUsqgQGiC+mYDSx+/wDOwHy9aepjKj3Zn1C92kuJJjlM3TzHnsy2b7H81cF1U4kHUAOtBqZgCM7SeraSWiIixgyDKr3cRqAPAcbho0Ew0uIv4n3VVh6kuOaSJGsmBOisnUKZ+E+/0KuYkPcLotzhp+Em/lmA/wAlquh1BvWVXuBzANALQ4R2idWXBtrMwse3CEGQ9wWt6F0qo6xrHtGhJLJJud8wtdSlbdmOA0B5/C/Um+3NLiarKjSx4JaQQey8WIg3AkWJHmobaVbes3/lf+ybqfaBpUaT/RvtfNoubLE8R6O4g1KmSiTT6xxbdskSQ068otAUd3R3Ff8ABPq23kCtlW4qWOcx3acPxZi2dDZt415qM/jpEy13h1n/AKrW1dZH/VvEAtPVPmZNmnQnQGQdteabdwPFiT1L9jOUbNEwAf8AOFsRx88nf8wfViar8YLgQRUA3h1P60ldq6xTaXxA2MRHeCZjyCu+jNSk2rmBgZAPhNrknx2v3p9rKWZjoqywBre1T0AgSOrg7XPJOcMbSomWdaeYd1ZBHIjKLIKzF8Oc59ctaRTcIYYNwHkgZYzaEbKrwzKzAGmi8iQ4Sx9ncwYsbBbrCdIGtEBjombxbuAnSybx3SDPGR9alzyCkZ8c4n0ITU1ifsjpH3b4JEy0jlOykY0EMawQTdxN5EGNzcXnTV29lo6mLc4XxFb+1TB/6K7VW4mlOtYu5TRcOR1+0nkPRXVZvGVS4k3kQNOQ221n1UyjVIaRmAkCxgEzExOn4vXdXLc+1X2ePk8ymZqMsx9thnqAX5dkwhqgxmIcX9YLOvJGoOhNhbf1U9uKY2i6k0k9YAXZg4Q5sGGmO0LG8blPjDOzZy5ub+IvfI22ZyUh+FkteMQGuaIALXkSJ1cTN5uYTRXYfBmnUYKriBGZg3IzmCc5aACWuBIO2hT/ABfiLTXqOAJl1SS1we05qmeW6CNrai/jaf7XL11Zoc0EZ6eYvg3AJeIIkmx5qM7hFMHN1rHEaZqRaPbMDvsmhnpX0ip4yCA5mQvgOuTIYAOzYaOvKzuEotcXFzsthlsTLp3jQLXsoUR8VLDu8qg+TB3pXUcL/wAFjTH4c5AOlpbJVlxGe4fSmm5vanM42mC0gAad4Kgig60zePchaGpw2nlaG1QDBk5XnMecbLqpgqbsoNQWmTkdJnxOiaqPQpMYO0STsSNARynxuozWy9xboY9d/eVevpYd0Zs0hobLRGhJ+qdw+Awp06z2/Nc9aJhuOtogMYw6yczhcmL92iXpBXfVojrGFgzSwzILoIjL4T6LK4kqdxLi5qUqbYuDJPkfzVwxxlAHZyz/AEH55ky6YBLoJ17O3PVNUKhJjZSsYzstP8jfkqitr4WHQ025xHtPgu3YSoMpgiRItqJifVSMR+LwbHoP1WtwOGa44ab/AHRB8PtFMD5uV0Yqlg3tGfLYnXvun31wfiatPx3DNpMLAbRTI8S4ys3VoiCQf4fckJuoSkW2gxB2JHstD0ba8udlebASZAOotIG8eyzdOmC+D+9VoeilEHrIJBtvtdKVqqbKn8RB/q/RcdXU3feTfMdJJHslp4d02J9U7VwegMrCKLi1d2cAOPZzZu+Q2LmVVfaTNzPme/l5eiTi+M++cP5nj2ACqqVYkjxC0uLZ73Nb2gbmQczvzTQxe08/xO/8lbcew0Ydr4vAvefmsm+qQYH79UFqa06TofxP9fiQK9ogk88z9PJyr+vgN8PqrDo/WBc4Efgd6whjluIbIhpj+qofXt3S/ambN/xPO39ah0TmLvAfVN4ed+ehBn5Ki5p4pkWaf7z/APzXOIIyiGEHcy76uITeBoG3ZJnYH9Ctc7BN6nQ6GxI5c4UGP6ySQwGdrlK5zomHRz20HMc1P4FhGl0ySROoH7PirLiOHaKToBTRmjibAXne48/qlbiGZbg5pN5Pl3eyivpjrDJi+l5HsuixvN3sqG6lapeHO2j4fP8ADorB2KZFgZ8UjW0+xL3aaZf1UTEtZJipvoW/5oJTsY2DrO1/33JnEY5s2Mc9PqoNenJnOP3zUV9Ak6z4R9FcMXBxYIt33SU8U2e1J8/yhVrKJi0xOqHUyNZUVcnEsj9T+amcPxVK8g+rvzVC2YTuFFysVUJ75Tb9Fy5cytY0tMFQDgOZPtCtK/BqhA7JPZGzht4KFwR2dzG/zfNehVOGMI3Nv4n/AEKlrFrz/ieALGCQATY6zYbyrbo3WzVGT+Fsf/o126ldL8DlptyNMBxmBOw3/VVfRd/3l7W2EH4m6wLq9IgcWe57yPAWHL0Vf1To322OxWtxeFl1gXCTsFW4vgxgSQ0SZtz/AKQqM2XdoLQdFcblqQTAMfPeyra3C4iHzfYH6pvBh1OoLOif4Sr9Hq1Ks2ReezMCT8mlLisQCBpMTYLK0+JPaQGNqHsD4QT8gpmCxDnOhwc3sWDgQde9YxMY3idScQ+5+I8t/NXNDhV2wDmH8sj+8HFqqcTSH2ogX7V/3C9KpUwB8Y0Grj9VbVtROLYecIZFxGnOR3rz3itINrOABEHQ32G8len8WI6o3N4Fr7jvXn3Gqc16hGhNpF/O+qkIqsQ0w234fqU/watleSf4HbdxTWNoHs9wjfmU7w/MLSIIIvJ+QJWldcJZL7zeBv39y7+zQbAkmdnR/wBClcEw8PAzfMD3CtKnCS5wiDzuPzUQ5g2FzGyx7dLjTzkCy1IpRTAIm9+Wh5pjBYXKAI0VhlMRKzajHdHKDusqlwIGYxEmOVjAVtxWBQq+Hd3bSpWD4WKZcRMuMm/0AXWOwuZpaTY6iT9U0eaYn/7B5SfkV3SMAnv08vFaWpwWjMnKHd+b6QErOCUxqQfAkfIFb1WXoP8Ah08PNGKHaNtSefOdFqjgaIs0tHcXgT6hN4jh7N8vdDgfmFNGQxLXE/CT6pljyDJHiL+6v34UgnIAR3ESPEEmVAqU3tdJI88xA8bBa1XDcTIiw9vcRKGumwk8rkfOV25ztZZPdZK+s4668uz9HAqULRpmNB7zCWiHErhptcDzcZ/6k7TjW3r+ZWaqqc26TKnntTZF1oXfRVn3rSBee8/JemU6ryYgAd8/+S836MuyuB7yfZbThmMznUC++qzWad6TYfNSJgEjTsg/NZrhgrh9qTSIsco+hW1xLczCNQVUu4c3NmHZtspqRB+xFwBIjwlcnBcpPlPzV5Qw/ZG9k43Cjv8AUpoyNfBOtLSRa4A5+CgVuH05MteDzdEewW/+xDds+KZqcPbfsj0V8h54MA3N/t6Y7g10+Fmq84FRDXOh2Y5R+Ejf+ZWp4NSv92E1SwjadQlrXDQTePCE1VDVwk4oO5uM8/Rbdjsv4n/3h9QqLiNMZ2E2uTtPsp+GxN7fI/mlKkcQgt1nvMFY3iVHtuWpxmIMXj5fVUWJEuKRIpK2FnQD0H5KdgeEucPjHmJ+inMw4Ov1Ks8BhZHd6K6qHgOHlpHZHjb9FdMw+l/35yuW4YtIufZT2U7LIKdPvTkeKVgXaiIxElNVqZ2dHkpRCad5oKurRM/FPLsg/MqP9nM6x4Afv2VhUbyEeX6pkSD8R9/rKuqi1KL9nH0CrsZhah3J9B8le5QdSPG/5qLiKQiQf8JTRj8bg3i5puPeDf6qsdhHfwn0v8lqsS8g2j0P0P0UJxOpme4u/wC6FqVVDRw7tAHeNx8gn3Ydzd7d11c08Y0H4L97h9E67GB3+5b4klLRn2NJ0Bd3wfyT9NpnQ+/5K4+0W+EDwcu6NWmfiLx7+8FZVmnBcNbqpbGCR4FRyFpVjw58THI/Vbjo/gIaCXE+NvaVhMDqPEL1DhryW3+g27lm1mpdMWhJWpgtPOCugulGSUKcNA5AJyAkaEKIUtXJprpCmoZGGUPF4USN5cB3aeKtFw9sx4q6rMdJW5AyBa8+yhcGAc4zOmklaHj1MFlwq/h9MBhIAmPqrrUGODRTdbRVjQeVvELRloLPJRKltI15JpEUMDh499lacNoCNEyDbyKscGLJoK1DTxToort67Cmob6tcOYnXJDsmoaqU1HcpybqMCLFeaU7Jk0FMISz9U0Q20QuK1FWJ09E1VFvMKarMYzDOnUx3Qq52FANx5k/ktDij4anYKoxFQ/sBblVEOEbqCB4n9UhbFszvLLHjopXDnTMx6BWeUchsmqz4bG/+CfPVI5p5t8xl+avn0g4XEqufhWF12z4p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724" name="AutoShape 4" descr="data:image/jpeg;base64,/9j/4AAQSkZJRgABAQAAAQABAAD/2wCEAAkGBxQTEhUUExQWFhQXGBcYFhcXGRgcFxgVFxgYFxcXFxYYHCggGholHBcUITEhJSkrLi4uFx80ODMsNygtLisBCgoKDg0OFBAQFywcFBwsLCwsLCwsLCwsLCwsLCwsLCwsLCwsLCwsLCwsLCw3LCwsLCwsLCwsLDcsNyw3KzcrLP/AABEIALsBDgMBIgACEQEDEQH/xAAbAAABBQEBAAAAAAAAAAAAAAAAAQMEBQYCB//EAEQQAAEDAgQCCAMGAwQKAwAAAAEAAhEDIQQSMUEFUQYTImFxgZGhMrHBFCNC0eHwUmJygpKi8RUWM0NTk7LC0uIkNKP/xAAZAQEBAQEBAQAAAAAAAAAAAAAAAQIDBQT/xAAbEQEBAQACAwAAAAAAAAAAAAAAARECQRIhMf/aAAwDAQACEQMRAD8A3tLQeAToCZo6DwCeavPj6XSVIulpAkXSRUIhKhQIlQkQCEIVAhCEAkSoUAhCVAiEqECISoQCRKhAiEqFQiEqFAkISoQIQuXLtI5QNhcPau5SPRo3S0Hkn2pmloE8FIjpKkSrSBCEKgQhCAQhCgEIQgRCEIBKkQgEJUIBCEIBCEIBCEiBUJEIFQhCoEJUIESFKkKgbIXBTpXDgpjTiloE8ExTcIHgE81SJXaEBC0hUJEqAQhCAQkQgVCRCoVIhCgEISoBCEFAIQhAIQhAFIlQgRCEIBKkQgVEpEJoVcuKjY/HsogOeYBMWv36apTi6eUHO2CYBkQTEx4oHlySlCQo0wfD8WesaM5a0kzqQRpprzW5w7YaO0T3ndeWZ3672Ij994v3p9vE6g0c4EHUTr4cpVxbHqYSrPcA4mMlNr3EucDd2uYGYA2Ec/8ALQAqMFQhCBUJEIBCEiBUJAhzgNbIFTfXCC68NmbbDeEzxDEhjSczWnmdu+N1TYbHguAa19VoBiAG0wI0aDbTvKot+E4jrKTXc557HvMqYSq37VzpVB4T/wBpSVMW2IIq/wB15+YRVmmsJWzsDuag/wCkG/xVBfUgc76hOYXHUrNa8HYNt46BRE9CJShAIQgIBIlQgRCEAoBC4FQTEieU39EzisY1jc3acCYAYC4k3sA3wKDvE4llMZnuDRzcYCqH9JGdbkaxxY05XvsA0kwDc/DZ9+4Qs10i4u2o+RUzU29prmgtLXPENa18Tb4iBfsu5BZbGYstLmZg9oIgtccodYuLPExeJstTisiy4xiz11UvjPO2hB7iSR2csXBAF76SqfEKJy9hodHac6QJhvaAk3zZttOUWy1bGFzsxJJT2Dx2QyWtfYiHXF+Q5rdjWPQcL0pDSKZERmlxzCDq0BpuBcWN+Q0VnhukVJ2py23/AEXl5xJMX033O8k7lSKFY/JYsXCufFxe3jsITTKkGZ5WjxkJ+oYiRp6X108lXEnMTaBOnitQWjmPcGub8TTf9D3RYL0fox1ooNbVEFtr6kWIM+vsvO8Jier+8JmDYTqRBmI7tfBbKn0zplk5XB0dxA/xAwpWa1MoOluSqjxymaQeCSTo0Dtek2FjeYtqqMdJKdR/3lQhonsMzRoQMz2xmudrdyziY12FdLGmCLCx1FtD3pxZ/wD1gw2z3x/b8d/EeoTjON0DPbfNv4vCwnnbxTDF4hULuMUjEViBbXvvr4Sun8Zpz2a7Y79fkphhwdI6HWOaatMNAbldmFyc2YRsBDb7ynXY9tVrjReHgFo7BHxTJBce6Ce5Z2txukwktOYxDSxpmBoBnOWJnYlc8L45ULzkoz4ucbWtpa14hawxo8VRDwczZyOGUuaDFjMGJ81zw2mZBcDN9eUKvPFas9rDj1d38/3dKzirgZNEC+xPfzCg0VQWP5mPNUTeJv7IY0E5RI7ZP4NPJ/sm3cbkQabhNrOgjTTs63XVbi1NzpNOptMxbTQenomC04dim1WyNQSCORCi9ImdimJgGq2TawAcZHfZRMLxik2Ya5s8mtv32I57rrEcXo1BDnvjWwcL+LDO+iGK/hGPd23NIIBcC8zLpzduN47NtrLTcKzZXZp+N0GIkTsNYVBh3YRrpabkZSXCqZDiAdbaHXvT2I6hz8wxBE6RUqACeQnKN/BKNK50a6JqviA0TPh+wq5/EWEAdcwaSQRJEXBn6QVX47AMq121DVk5mwzrGxYCQG63Ak3UwaUPHMfqqjEdI6THZXZra6AtOsEOI9uXhOK6RU8W2tUazr3Uw6zg0kGQDIyADu8lEwFCp9nxGejUk9Xllm4eTN7xcTGxPlrDF7xbpqCXCk3MzKB2rSZknsmSItAI+ioKvSB9i2KZEXpyJjNcg7wY2FtNIoH1DJjxEfu9k3Wq/wCU+i3jWNZwHjzxVl7nOEOcSXQYiXZZlpccoEEX05KV0U4zTbUrBz3MY/MaZPwNDiZLmA5ZAy+h88XhMQBOYB07Ex8j3R5q0weELs1UUW5AMwJl2VpOVsU6joqg5Y01d6TDFdjq3ac1rszc5O4BMmDB5j5qE96MRiC5xcTqSdAPYWCYzLcgcDk5mUcOXYerSJtOp3R4KwwtbWA0R3C/fcFVFJyl4N1yudaqzq1OzofE8tzG+oUNzYkcxbwNr+YS1a9yZM6j25+iZe8zM2iWnw2+aIfoNaHMLz2J7eo7M+ZG3706NX97GO8brlmDdUGZuW+suaI2mCb2vZSsdw8sMNcxzS0HNnYIMXEFwPLbyRDppPrvyl0QNzYCwgc9Y/ylWvRrC0g+HEOOhkF2pAFhvBnyVLSeyk9wzNc0tBBDhDnWcWkjaZ9Fp+hzR1toI7QB8A0D8kqVpKeBpOEtpgj+kD5uCbGBokxlEzERvAOodG43VL0q6RUA8UxLizrJjSXUy0Qcw3IPl4KdwrpPheqYXVA1zWtbDpnsgDabfr3rOVD+I4bRbd7A0czEezz+yqnE4WgQcrQRzBKz/DeNRVYXvfkFnAlzgRNV2hJ/iYOfZ5AJ3inG6NWq1rar2MEhz2h0GY0AMk2Ik6K4p/hTGCrUZlnKA7mA3cmSIgx6haLhVT70Qz8B30gjUWvB0/mWJpY5oxNQtP3Ts0EzOUkOaCDex+q3XCH5ajnbHrC3vEUQCPQpSo/GONhmKoUp0P3gBOrmiAe1BADpnT0WgBd/wnR4tN/7y8j6QVf/AJlYk3zz6i30W+wvTQZW5sPXmBJAYQTFyO0pYmL2tUDWucWmGiTOsDWLEKl4p0koUahpuY8kAEwG2JvBmNoPmrfBcRFem49XUY2P943LMzpcysP0pYx2LqkEfgB8cg/RIRocVxvCsp03uafvIIGQToCdwLSBZc4HiuErPyNEEibsgbbh2t1lukOJDqeGblyllMgXsbM3gT5Sl6G12MxGZ9m5HAOIOXYkk7AK4uNNTx2Cc/IHDNmy/C6JmPi0jvVmOF0TBDRHMZomY1i1wPRYbothgarJvcfNaXGcepsPVTP3lQkA7Go/U+ClRaf6Gp6fI8vLuHom3dHqel/Mju7u4KTg8ZhXtHaozyOUHS1jfSFMaykbNy3j4Y59ygz4wwpOc2lRY8tIl5km7QYtpqFzWxz8lQPoNAc0tLu1YQbmZ0mdlJ4RVnE40BsZXU9Ik9iJuI0G5/Wwr1XNa92WwaSZIm0z8II2QeL4ksbZjsw0JywD4XJPsm+sBH171seIcVrtqGmerIDy2Sxt8uYwRlGuW991FPFKpY5xo4Y5S1pBpAzmDzrb+D3XRrWXpUiXBoglxaG+JMC6uanCXh9SjUrspdXka4PLiACMzYLQez2ye6ZKmVOKEBjzhcIZAeIpwWw97QZza5mE27k8ekD24p33NIVi4sqPaJL2tOQgl2aZDRE6QOSaMM4oLla9IuFmi+erqMY4kgOaQBMw0OiDoVVVacZTBgixOhixjnBt5LcSkC7ATYNk9TpkzAPqNEpHbDZS8CTcD5SmGUdbO3IttzKmYB+QmBJI3nQ32WK6EYJM77ePJPtAcA0NIN5PPQ+ovp3Jlk76zpyjuSvdaxI0Omo7JmL81EdscWGGmbGbBwMX1cIUviTy3LAbekx3wM+Jzcx/DzUNkn8J8SInb81K4tTLnN7qLD5BnuURziaQlwD2NhrDcN1LQXWy+PtzWn6NYllB2RzgxzpybyXuaxhgay4RtpsstxBsveOYpzrs1vLVbDCOHWYcup5Xilq6BLBiKTqZBm4zZjz7SVKwtdjBUzPqZgahzZWlri0w4uAIIB1BH4barmlVpAsJzPh7g4Gwcw2aRBBBFzHePBbfjlOk+C5jHEtogExMdaZA8rKv/wBGYcgk02yGk6n8VUhsCeQOiuprKNxsdXlHba8kOJsdIzNEEEENiDzUd2I7Ti0BoJPZEwAdr3XeFoBwBM25QL3jUdyu6fRcOrNpsLyC2XQMzmmROmogq+lVFBx56eflAW76I4oubciGhwaBqBLbnx28CpvEOhrcQ6k9j20mMpgZRSbmL2kwXZS0O2H9nvtB4TQGGcW12uplzXRmuHgBpABmJPatzICzbqayXSIxiqhteIi8y0D1/JP0ONw4NDKZEgAkO8iQHhWXEOEUxWa8VWOp53FzQRDWtptqNb2dj22i2yzwpMAB7WYGbERrp3mGg+aqvTnYqtSwL6r2zUcDYOcQBoHCScvhPvZef47Euc8F0SYkWAAgRp3fO91cdIul9KvR6sU3F4bGZxlgJABIAPacJME6ESsxRde8Hwm1gLiNfa6khI7xFVxDZJykvyiCBqJIOhknQchOySnjHaSXG4sTp33sbC0XyhRqwjmQItGm+u3mii8SGgEk76XNgBGm/qNYWlaPodWiu24ABuOZHKN9+XsqzG8Uz1X1CLl7j5E7jzUbAlzbtBBaAZBggTYz+9F2WGtUz5WMBt2GkN7I+IxYbSR485mImYDFNcYeOyCY7IcZOwkgeUr0roiyn1OenSFNri0fDlc4g6u7RB1Oh5ryymS10Exdrg3u1mIgmN5/EF6NW6W02UZNN8TTa0EQDmmYINwA13p5rPJKg9E+JdZjsUCTNWSJEECm4gAttByluvJaziLg2jVmI6t5M2Fw4m82HevHMHXqUararHBrw90SSSB3h+tibnkZW7wnFHVuH1HVXg1DTqh2g2fAi18pb6pYWM3xvF0zjKAbQIyludmYl73OOjjm3EbjVT6WLwhNQ9Q8sOSzKzS0GTdxzwCQSBrqVUY9pdxOMwDpBc4AxIZLoGpvoL6jVQ8JQP2bEBpAZnp5gRJMTkg7QSTpdawWVLF4Y0njq6pfneGuDwGhoILBc9ogHlqVU8Tx7WYl1Sk1wGfMOsPadJzEu5E30UdkkUWkCBOwBkvM3i+3NWnSrgzvtNR4LQHvqOjdoD8skAb6+qqu+OdLjimBlakyGvLmlpcHAQ4Nb7iTvl22y9V5MCTA0kzE6xOg7lb9JeA1MMW58gzEgBhcR2WsJMnnn07iqMla450i46PYamS99UAsa2MsF3ae1wa6zhABAEzYubYqN1kHb9/oucA5wlzc0AQ4tmMp2ceXjyS0qoaDIzcgdP2dFKsWWDcSCLE6QbGLi3em6FIyuuHVjJm7SO7WBpyNgF3EO3kiSD466rnWjtXAvLgMrTcD4m6WkRmk/or7j+CpNpU3U2Umw65zAGCHQHTEfh9Ap2GODqNDnUWAixHVkiRGhAVd0lqUqVEHDNDHPdlcWtc12WCbOtuApqK9nEoaG9YwD+Wq239nN8ky/GzP3zf+Yz6uVY/i2Id2euqmdBnd39/eptXEVAAG1niNADEHmIGq1hUOjXh2Y5CZk/eUzuDrm1spo4s9uUsqgQGiC+mYDSx+/wDOwHy9aepjKj3Zn1C92kuJJjlM3TzHnsy2b7H81cF1U4kHUAOtBqZgCM7SeraSWiIixgyDKr3cRqAPAcbho0Ew0uIv4n3VVh6kuOaSJGsmBOisnUKZ+E+/0KuYkPcLotzhp+Em/lmA/wAlquh1BvWVXuBzANALQ4R2idWXBtrMwse3CEGQ9wWt6F0qo6xrHtGhJLJJud8wtdSlbdmOA0B5/C/Um+3NLiarKjSx4JaQQey8WIg3AkWJHmobaVbes3/lf+ybqfaBpUaT/RvtfNoubLE8R6O4g1KmSiTT6xxbdskSQ068otAUd3R3Ff8ABPq23kCtlW4qWOcx3acPxZi2dDZt415qM/jpEy13h1n/AKrW1dZH/VvEAtPVPmZNmnQnQGQdteabdwPFiT1L9jOUbNEwAf8AOFsRx88nf8wfViar8YLgQRUA3h1P60ldq6xTaXxA2MRHeCZjyCu+jNSk2rmBgZAPhNrknx2v3p9rKWZjoqywBre1T0AgSOrg7XPJOcMbSomWdaeYd1ZBHIjKLIKzF8Oc59ctaRTcIYYNwHkgZYzaEbKrwzKzAGmi8iQ4Sx9ncwYsbBbrCdIGtEBjombxbuAnSybx3SDPGR9alzyCkZ8c4n0ITU1ifsjpH3b4JEy0jlOykY0EMawQTdxN5EGNzcXnTV29lo6mLc4XxFb+1TB/6K7VW4mlOtYu5TRcOR1+0nkPRXVZvGVS4k3kQNOQ221n1UyjVIaRmAkCxgEzExOn4vXdXLc+1X2ePk8ymZqMsx9thnqAX5dkwhqgxmIcX9YLOvJGoOhNhbf1U9uKY2i6k0k9YAXZg4Q5sGGmO0LG8blPjDOzZy5ub+IvfI22ZyUh+FkteMQGuaIALXkSJ1cTN5uYTRXYfBmnUYKriBGZg3IzmCc5aACWuBIO2hT/ABfiLTXqOAJl1SS1we05qmeW6CNrai/jaf7XL11Zoc0EZ6eYvg3AJeIIkmx5qM7hFMHN1rHEaZqRaPbMDvsmhnpX0ip4yCA5mQvgOuTIYAOzYaOvKzuEotcXFzsthlsTLp3jQLXsoUR8VLDu8qg+TB3pXUcL/wAFjTH4c5AOlpbJVlxGe4fSmm5vanM42mC0gAad4Kgig60zePchaGpw2nlaG1QDBk5XnMecbLqpgqbsoNQWmTkdJnxOiaqPQpMYO0STsSNARynxuozWy9xboY9d/eVevpYd0Zs0hobLRGhJ+qdw+Awp06z2/Nc9aJhuOtogMYw6yczhcmL92iXpBXfVojrGFgzSwzILoIjL4T6LK4kqdxLi5qUqbYuDJPkfzVwxxlAHZyz/AEH55ky6YBLoJ17O3PVNUKhJjZSsYzstP8jfkqitr4WHQ025xHtPgu3YSoMpgiRItqJifVSMR+LwbHoP1WtwOGa44ab/AHRB8PtFMD5uV0Yqlg3tGfLYnXvun31wfiatPx3DNpMLAbRTI8S4ys3VoiCQf4fckJuoSkW2gxB2JHstD0ba8udlebASZAOotIG8eyzdOmC+D+9VoeilEHrIJBtvtdKVqqbKn8RB/q/RcdXU3feTfMdJJHslp4d02J9U7VwegMrCKLi1d2cAOPZzZu+Q2LmVVfaTNzPme/l5eiTi+M++cP5nj2ACqqVYkjxC0uLZ73Nb2gbmQczvzTQxe08/xO/8lbcew0Ydr4vAvefmsm+qQYH79UFqa06TofxP9fiQK9ogk88z9PJyr+vgN8PqrDo/WBc4Efgd6whjluIbIhpj+qofXt3S/ambN/xPO39ah0TmLvAfVN4ed+ehBn5Ki5p4pkWaf7z/APzXOIIyiGEHcy76uITeBoG3ZJnYH9Ctc7BN6nQ6GxI5c4UGP6ySQwGdrlK5zomHRz20HMc1P4FhGl0ySROoH7PirLiOHaKToBTRmjibAXne48/qlbiGZbg5pN5Pl3eyivpjrDJi+l5HsuixvN3sqG6lapeHO2j4fP8ADorB2KZFgZ8UjW0+xL3aaZf1UTEtZJipvoW/5oJTsY2DrO1/33JnEY5s2Mc9PqoNenJnOP3zUV9Ak6z4R9FcMXBxYIt33SU8U2e1J8/yhVrKJi0xOqHUyNZUVcnEsj9T+amcPxVK8g+rvzVC2YTuFFysVUJ75Tb9Fy5cytY0tMFQDgOZPtCtK/BqhA7JPZGzht4KFwR2dzG/zfNehVOGMI3Nv4n/AEKlrFrz/ieALGCQATY6zYbyrbo3WzVGT+Fsf/o126ldL8DlptyNMBxmBOw3/VVfRd/3l7W2EH4m6wLq9IgcWe57yPAWHL0Vf1To322OxWtxeFl1gXCTsFW4vgxgSQ0SZtz/AKQqM2XdoLQdFcblqQTAMfPeyra3C4iHzfYH6pvBh1OoLOif4Sr9Hq1Ks2ReezMCT8mlLisQCBpMTYLK0+JPaQGNqHsD4QT8gpmCxDnOhwc3sWDgQde9YxMY3idScQ+5+I8t/NXNDhV2wDmH8sj+8HFqqcTSH2ogX7V/3C9KpUwB8Y0Grj9VbVtROLYecIZFxGnOR3rz3itINrOABEHQ32G8len8WI6o3N4Fr7jvXn3Gqc16hGhNpF/O+qkIqsQ0w234fqU/watleSf4HbdxTWNoHs9wjfmU7w/MLSIIIvJ+QJWldcJZL7zeBv39y7+zQbAkmdnR/wBClcEw8PAzfMD3CtKnCS5wiDzuPzUQ5g2FzGyx7dLjTzkCy1IpRTAIm9+Wh5pjBYXKAI0VhlMRKzajHdHKDusqlwIGYxEmOVjAVtxWBQq+Hd3bSpWD4WKZcRMuMm/0AXWOwuZpaTY6iT9U0eaYn/7B5SfkV3SMAnv08vFaWpwWjMnKHd+b6QErOCUxqQfAkfIFb1WXoP8Ah08PNGKHaNtSefOdFqjgaIs0tHcXgT6hN4jh7N8vdDgfmFNGQxLXE/CT6pljyDJHiL+6v34UgnIAR3ESPEEmVAqU3tdJI88xA8bBa1XDcTIiw9vcRKGumwk8rkfOV25ztZZPdZK+s4668uz9HAqULRpmNB7zCWiHErhptcDzcZ/6k7TjW3r+ZWaqqc26TKnntTZF1oXfRVn3rSBee8/JemU6ryYgAd8/+S836MuyuB7yfZbThmMznUC++qzWad6TYfNSJgEjTsg/NZrhgrh9qTSIsco+hW1xLczCNQVUu4c3NmHZtspqRB+xFwBIjwlcnBcpPlPzV5Qw/ZG9k43Cjv8AUpoyNfBOtLSRa4A5+CgVuH05MteDzdEewW/+xDds+KZqcPbfsj0V8h54MA3N/t6Y7g10+Fmq84FRDXOh2Y5R+Ejf+ZWp4NSv92E1SwjadQlrXDQTePCE1VDVwk4oO5uM8/Rbdjsv4n/3h9QqLiNMZ2E2uTtPsp+GxN7fI/mlKkcQgt1nvMFY3iVHtuWpxmIMXj5fVUWJEuKRIpK2FnQD0H5KdgeEucPjHmJ+inMw4Ov1Ks8BhZHd6K6qHgOHlpHZHjb9FdMw+l/35yuW4YtIufZT2U7LIKdPvTkeKVgXaiIxElNVqZ2dHkpRCad5oKurRM/FPLsg/MqP9nM6x4Afv2VhUbyEeX6pkSD8R9/rKuqi1KL9nH0CrsZhah3J9B8le5QdSPG/5qLiKQiQf8JTRj8bg3i5puPeDf6qsdhHfwn0v8lqsS8g2j0P0P0UJxOpme4u/wC6FqVVDRw7tAHeNx8gn3Ydzd7d11c08Y0H4L97h9E67GB3+5b4klLRn2NJ0Bd3wfyT9NpnQ+/5K4+0W+EDwcu6NWmfiLx7+8FZVmnBcNbqpbGCR4FRyFpVjw58THI/Vbjo/gIaCXE+NvaVhMDqPEL1DhryW3+g27lm1mpdMWhJWpgtPOCugulGSUKcNA5AJyAkaEKIUtXJprpCmoZGGUPF4USN5cB3aeKtFw9sx4q6rMdJW5AyBa8+yhcGAc4zOmklaHj1MFlwq/h9MBhIAmPqrrUGODRTdbRVjQeVvELRloLPJRKltI15JpEUMDh499lacNoCNEyDbyKscGLJoK1DTxToort67Cmob6tcOYnXJDsmoaqU1HcpybqMCLFeaU7Jk0FMISz9U0Q20QuK1FWJ09E1VFvMKarMYzDOnUx3Qq52FANx5k/ktDij4anYKoxFQ/sBblVEOEbqCB4n9UhbFszvLLHjopXDnTMx6BWeUchsmqz4bG/+CfPVI5p5t8xl+avn0g4XEqufhWF12z4p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726" name="AutoShape 6" descr="data:image/jpeg;base64,/9j/4AAQSkZJRgABAQAAAQABAAD/2wCEAAkGBxQTEhUUExQWFhQXGBcYFhcXGRgcFxgVFxgYFxcXFxYYHCggGholHBcUITEhJSkrLi4uFx80ODMsNygtLisBCgoKDg0OFBAQFywcFBwsLCwsLCwsLCwsLCwsLCwsLCwsLCwsLCwsLCwsLCw3LCwsLCwsLCwsLDcsNyw3KzcrLP/AABEIALsBDgMBIgACEQEDEQH/xAAbAAABBQEBAAAAAAAAAAAAAAAAAQMEBQYCB//EAEQQAAEDAgQCCAMGAwQKAwAAAAEAAhEDIQQSMUEFUQYTImFxgZGhMrHBFCNC0eHwUmJygpKi8RUWM0NTk7LC0uIkNKP/xAAZAQEBAQEBAQAAAAAAAAAAAAAAAQIDBQT/xAAbEQEBAQACAwAAAAAAAAAAAAAAARECQRIhMf/aAAwDAQACEQMRAD8A3tLQeAToCZo6DwCeavPj6XSVIulpAkXSRUIhKhQIlQkQCEIVAhCEAkSoUAhCVAiEqECISoQCRKhAiEqFQiEqFAkISoQIQuXLtI5QNhcPau5SPRo3S0Hkn2pmloE8FIjpKkSrSBCEKgQhCAQhCgEIQgRCEIBKkQgEJUIBCEIBCEIBCEiBUJEIFQhCoEJUIESFKkKgbIXBTpXDgpjTiloE8ExTcIHgE81SJXaEBC0hUJEqAQhCAQkQgVCRCoVIhCgEISoBCEFAIQhAIQhAFIlQgRCEIBKkQgVEpEJoVcuKjY/HsogOeYBMWv36apTi6eUHO2CYBkQTEx4oHlySlCQo0wfD8WesaM5a0kzqQRpprzW5w7YaO0T3ndeWZ3672Ij994v3p9vE6g0c4EHUTr4cpVxbHqYSrPcA4mMlNr3EucDd2uYGYA2Ec/8ALQAqMFQhCBUJEIBCEiBUJAhzgNbIFTfXCC68NmbbDeEzxDEhjSczWnmdu+N1TYbHguAa19VoBiAG0wI0aDbTvKot+E4jrKTXc557HvMqYSq37VzpVB4T/wBpSVMW2IIq/wB15+YRVmmsJWzsDuag/wCkG/xVBfUgc76hOYXHUrNa8HYNt46BRE9CJShAIQgIBIlQgRCEAoBC4FQTEieU39EzisY1jc3acCYAYC4k3sA3wKDvE4llMZnuDRzcYCqH9JGdbkaxxY05XvsA0kwDc/DZ9+4Qs10i4u2o+RUzU29prmgtLXPENa18Tb4iBfsu5BZbGYstLmZg9oIgtccodYuLPExeJstTisiy4xiz11UvjPO2hB7iSR2csXBAF76SqfEKJy9hodHac6QJhvaAk3zZttOUWy1bGFzsxJJT2Dx2QyWtfYiHXF+Q5rdjWPQcL0pDSKZERmlxzCDq0BpuBcWN+Q0VnhukVJ2py23/AEXl5xJMX033O8k7lSKFY/JYsXCufFxe3jsITTKkGZ5WjxkJ+oYiRp6X108lXEnMTaBOnitQWjmPcGub8TTf9D3RYL0fox1ooNbVEFtr6kWIM+vsvO8Jier+8JmDYTqRBmI7tfBbKn0zplk5XB0dxA/xAwpWa1MoOluSqjxymaQeCSTo0Dtek2FjeYtqqMdJKdR/3lQhonsMzRoQMz2xmudrdyziY12FdLGmCLCx1FtD3pxZ/wD1gw2z3x/b8d/EeoTjON0DPbfNv4vCwnnbxTDF4hULuMUjEViBbXvvr4Sun8Zpz2a7Y79fkphhwdI6HWOaatMNAbldmFyc2YRsBDb7ynXY9tVrjReHgFo7BHxTJBce6Ce5Z2txukwktOYxDSxpmBoBnOWJnYlc8L45ULzkoz4ucbWtpa14hawxo8VRDwczZyOGUuaDFjMGJ81zw2mZBcDN9eUKvPFas9rDj1d38/3dKzirgZNEC+xPfzCg0VQWP5mPNUTeJv7IY0E5RI7ZP4NPJ/sm3cbkQabhNrOgjTTs63XVbi1NzpNOptMxbTQenomC04dim1WyNQSCORCi9ImdimJgGq2TawAcZHfZRMLxik2Ya5s8mtv32I57rrEcXo1BDnvjWwcL+LDO+iGK/hGPd23NIIBcC8zLpzduN47NtrLTcKzZXZp+N0GIkTsNYVBh3YRrpabkZSXCqZDiAdbaHXvT2I6hz8wxBE6RUqACeQnKN/BKNK50a6JqviA0TPh+wq5/EWEAdcwaSQRJEXBn6QVX47AMq121DVk5mwzrGxYCQG63Ak3UwaUPHMfqqjEdI6THZXZra6AtOsEOI9uXhOK6RU8W2tUazr3Uw6zg0kGQDIyADu8lEwFCp9nxGejUk9Xllm4eTN7xcTGxPlrDF7xbpqCXCk3MzKB2rSZknsmSItAI+ioKvSB9i2KZEXpyJjNcg7wY2FtNIoH1DJjxEfu9k3Wq/wCU+i3jWNZwHjzxVl7nOEOcSXQYiXZZlpccoEEX05KV0U4zTbUrBz3MY/MaZPwNDiZLmA5ZAy+h88XhMQBOYB07Ex8j3R5q0weELs1UUW5AMwJl2VpOVsU6joqg5Y01d6TDFdjq3ac1rszc5O4BMmDB5j5qE96MRiC5xcTqSdAPYWCYzLcgcDk5mUcOXYerSJtOp3R4KwwtbWA0R3C/fcFVFJyl4N1yudaqzq1OzofE8tzG+oUNzYkcxbwNr+YS1a9yZM6j25+iZe8zM2iWnw2+aIfoNaHMLz2J7eo7M+ZG3706NX97GO8brlmDdUGZuW+suaI2mCb2vZSsdw8sMNcxzS0HNnYIMXEFwPLbyRDppPrvyl0QNzYCwgc9Y/ylWvRrC0g+HEOOhkF2pAFhvBnyVLSeyk9wzNc0tBBDhDnWcWkjaZ9Fp+hzR1toI7QB8A0D8kqVpKeBpOEtpgj+kD5uCbGBokxlEzERvAOodG43VL0q6RUA8UxLizrJjSXUy0Qcw3IPl4KdwrpPheqYXVA1zWtbDpnsgDabfr3rOVD+I4bRbd7A0czEezz+yqnE4WgQcrQRzBKz/DeNRVYXvfkFnAlzgRNV2hJ/iYOfZ5AJ3inG6NWq1rar2MEhz2h0GY0AMk2Ik6K4p/hTGCrUZlnKA7mA3cmSIgx6haLhVT70Qz8B30gjUWvB0/mWJpY5oxNQtP3Ts0EzOUkOaCDex+q3XCH5ajnbHrC3vEUQCPQpSo/GONhmKoUp0P3gBOrmiAe1BADpnT0WgBd/wnR4tN/7y8j6QVf/AJlYk3zz6i30W+wvTQZW5sPXmBJAYQTFyO0pYmL2tUDWucWmGiTOsDWLEKl4p0koUahpuY8kAEwG2JvBmNoPmrfBcRFem49XUY2P943LMzpcysP0pYx2LqkEfgB8cg/RIRocVxvCsp03uafvIIGQToCdwLSBZc4HiuErPyNEEibsgbbh2t1lukOJDqeGblyllMgXsbM3gT5Sl6G12MxGZ9m5HAOIOXYkk7AK4uNNTx2Cc/IHDNmy/C6JmPi0jvVmOF0TBDRHMZomY1i1wPRYbothgarJvcfNaXGcepsPVTP3lQkA7Go/U+ClRaf6Gp6fI8vLuHom3dHqel/Mju7u4KTg8ZhXtHaozyOUHS1jfSFMaykbNy3j4Y59ygz4wwpOc2lRY8tIl5km7QYtpqFzWxz8lQPoNAc0tLu1YQbmZ0mdlJ4RVnE40BsZXU9Ik9iJuI0G5/Wwr1XNa92WwaSZIm0z8II2QeL4ksbZjsw0JywD4XJPsm+sBH171seIcVrtqGmerIDy2Sxt8uYwRlGuW991FPFKpY5xo4Y5S1pBpAzmDzrb+D3XRrWXpUiXBoglxaG+JMC6uanCXh9SjUrspdXka4PLiACMzYLQez2ye6ZKmVOKEBjzhcIZAeIpwWw97QZza5mE27k8ekD24p33NIVi4sqPaJL2tOQgl2aZDRE6QOSaMM4oLla9IuFmi+erqMY4kgOaQBMw0OiDoVVVacZTBgixOhixjnBt5LcSkC7ATYNk9TpkzAPqNEpHbDZS8CTcD5SmGUdbO3IttzKmYB+QmBJI3nQ32WK6EYJM77ePJPtAcA0NIN5PPQ+ovp3Jlk76zpyjuSvdaxI0Omo7JmL81EdscWGGmbGbBwMX1cIUviTy3LAbekx3wM+Jzcx/DzUNkn8J8SInb81K4tTLnN7qLD5BnuURziaQlwD2NhrDcN1LQXWy+PtzWn6NYllB2RzgxzpybyXuaxhgay4RtpsstxBsveOYpzrs1vLVbDCOHWYcup5Xilq6BLBiKTqZBm4zZjz7SVKwtdjBUzPqZgahzZWlri0w4uAIIB1BH4barmlVpAsJzPh7g4Gwcw2aRBBBFzHePBbfjlOk+C5jHEtogExMdaZA8rKv/wBGYcgk02yGk6n8VUhsCeQOiuprKNxsdXlHba8kOJsdIzNEEEENiDzUd2I7Ti0BoJPZEwAdr3XeFoBwBM25QL3jUdyu6fRcOrNpsLyC2XQMzmmROmogq+lVFBx56eflAW76I4oubciGhwaBqBLbnx28CpvEOhrcQ6k9j20mMpgZRSbmL2kwXZS0O2H9nvtB4TQGGcW12uplzXRmuHgBpABmJPatzICzbqayXSIxiqhteIi8y0D1/JP0ONw4NDKZEgAkO8iQHhWXEOEUxWa8VWOp53FzQRDWtptqNb2dj22i2yzwpMAB7WYGbERrp3mGg+aqvTnYqtSwL6r2zUcDYOcQBoHCScvhPvZef47Euc8F0SYkWAAgRp3fO91cdIul9KvR6sU3F4bGZxlgJABIAPacJME6ESsxRde8Hwm1gLiNfa6khI7xFVxDZJykvyiCBqJIOhknQchOySnjHaSXG4sTp33sbC0XyhRqwjmQItGm+u3mii8SGgEk76XNgBGm/qNYWlaPodWiu24ABuOZHKN9+XsqzG8Uz1X1CLl7j5E7jzUbAlzbtBBaAZBggTYz+9F2WGtUz5WMBt2GkN7I+IxYbSR485mImYDFNcYeOyCY7IcZOwkgeUr0roiyn1OenSFNri0fDlc4g6u7RB1Oh5ryymS10Exdrg3u1mIgmN5/EF6NW6W02UZNN8TTa0EQDmmYINwA13p5rPJKg9E+JdZjsUCTNWSJEECm4gAttByluvJaziLg2jVmI6t5M2Fw4m82HevHMHXqUararHBrw90SSSB3h+tibnkZW7wnFHVuH1HVXg1DTqh2g2fAi18pb6pYWM3xvF0zjKAbQIyludmYl73OOjjm3EbjVT6WLwhNQ9Q8sOSzKzS0GTdxzwCQSBrqVUY9pdxOMwDpBc4AxIZLoGpvoL6jVQ8JQP2bEBpAZnp5gRJMTkg7QSTpdawWVLF4Y0njq6pfneGuDwGhoILBc9ogHlqVU8Tx7WYl1Sk1wGfMOsPadJzEu5E30UdkkUWkCBOwBkvM3i+3NWnSrgzvtNR4LQHvqOjdoD8skAb6+qqu+OdLjimBlakyGvLmlpcHAQ4Nb7iTvl22y9V5MCTA0kzE6xOg7lb9JeA1MMW58gzEgBhcR2WsJMnnn07iqMla450i46PYamS99UAsa2MsF3ae1wa6zhABAEzYubYqN1kHb9/oucA5wlzc0AQ4tmMp2ceXjyS0qoaDIzcgdP2dFKsWWDcSCLE6QbGLi3em6FIyuuHVjJm7SO7WBpyNgF3EO3kiSD466rnWjtXAvLgMrTcD4m6WkRmk/or7j+CpNpU3U2Umw65zAGCHQHTEfh9Ap2GODqNDnUWAixHVkiRGhAVd0lqUqVEHDNDHPdlcWtc12WCbOtuApqK9nEoaG9YwD+Wq239nN8ky/GzP3zf+Yz6uVY/i2Id2euqmdBnd39/eptXEVAAG1niNADEHmIGq1hUOjXh2Y5CZk/eUzuDrm1spo4s9uUsqgQGiC+mYDSx+/wDOwHy9aepjKj3Zn1C92kuJJjlM3TzHnsy2b7H81cF1U4kHUAOtBqZgCM7SeraSWiIixgyDKr3cRqAPAcbho0Ew0uIv4n3VVh6kuOaSJGsmBOisnUKZ+E+/0KuYkPcLotzhp+Em/lmA/wAlquh1BvWVXuBzANALQ4R2idWXBtrMwse3CEGQ9wWt6F0qo6xrHtGhJLJJud8wtdSlbdmOA0B5/C/Um+3NLiarKjSx4JaQQey8WIg3AkWJHmobaVbes3/lf+ybqfaBpUaT/RvtfNoubLE8R6O4g1KmSiTT6xxbdskSQ068otAUd3R3Ff8ABPq23kCtlW4qWOcx3acPxZi2dDZt415qM/jpEy13h1n/AKrW1dZH/VvEAtPVPmZNmnQnQGQdteabdwPFiT1L9jOUbNEwAf8AOFsRx88nf8wfViar8YLgQRUA3h1P60ldq6xTaXxA2MRHeCZjyCu+jNSk2rmBgZAPhNrknx2v3p9rKWZjoqywBre1T0AgSOrg7XPJOcMbSomWdaeYd1ZBHIjKLIKzF8Oc59ctaRTcIYYNwHkgZYzaEbKrwzKzAGmi8iQ4Sx9ncwYsbBbrCdIGtEBjombxbuAnSybx3SDPGR9alzyCkZ8c4n0ITU1ifsjpH3b4JEy0jlOykY0EMawQTdxN5EGNzcXnTV29lo6mLc4XxFb+1TB/6K7VW4mlOtYu5TRcOR1+0nkPRXVZvGVS4k3kQNOQ221n1UyjVIaRmAkCxgEzExOn4vXdXLc+1X2ePk8ymZqMsx9thnqAX5dkwhqgxmIcX9YLOvJGoOhNhbf1U9uKY2i6k0k9YAXZg4Q5sGGmO0LG8blPjDOzZy5ub+IvfI22ZyUh+FkteMQGuaIALXkSJ1cTN5uYTRXYfBmnUYKriBGZg3IzmCc5aACWuBIO2hT/ABfiLTXqOAJl1SS1we05qmeW6CNrai/jaf7XL11Zoc0EZ6eYvg3AJeIIkmx5qM7hFMHN1rHEaZqRaPbMDvsmhnpX0ip4yCA5mQvgOuTIYAOzYaOvKzuEotcXFzsthlsTLp3jQLXsoUR8VLDu8qg+TB3pXUcL/wAFjTH4c5AOlpbJVlxGe4fSmm5vanM42mC0gAad4Kgig60zePchaGpw2nlaG1QDBk5XnMecbLqpgqbsoNQWmTkdJnxOiaqPQpMYO0STsSNARynxuozWy9xboY9d/eVevpYd0Zs0hobLRGhJ+qdw+Awp06z2/Nc9aJhuOtogMYw6yczhcmL92iXpBXfVojrGFgzSwzILoIjL4T6LK4kqdxLi5qUqbYuDJPkfzVwxxlAHZyz/AEH55ky6YBLoJ17O3PVNUKhJjZSsYzstP8jfkqitr4WHQ025xHtPgu3YSoMpgiRItqJifVSMR+LwbHoP1WtwOGa44ab/AHRB8PtFMD5uV0Yqlg3tGfLYnXvun31wfiatPx3DNpMLAbRTI8S4ys3VoiCQf4fckJuoSkW2gxB2JHstD0ba8udlebASZAOotIG8eyzdOmC+D+9VoeilEHrIJBtvtdKVqqbKn8RB/q/RcdXU3feTfMdJJHslp4d02J9U7VwegMrCKLi1d2cAOPZzZu+Q2LmVVfaTNzPme/l5eiTi+M++cP5nj2ACqqVYkjxC0uLZ73Nb2gbmQczvzTQxe08/xO/8lbcew0Ydr4vAvefmsm+qQYH79UFqa06TofxP9fiQK9ogk88z9PJyr+vgN8PqrDo/WBc4Efgd6whjluIbIhpj+qofXt3S/ambN/xPO39ah0TmLvAfVN4ed+ehBn5Ki5p4pkWaf7z/APzXOIIyiGEHcy76uITeBoG3ZJnYH9Ctc7BN6nQ6GxI5c4UGP6ySQwGdrlK5zomHRz20HMc1P4FhGl0ySROoH7PirLiOHaKToBTRmjibAXne48/qlbiGZbg5pN5Pl3eyivpjrDJi+l5HsuixvN3sqG6lapeHO2j4fP8ADorB2KZFgZ8UjW0+xL3aaZf1UTEtZJipvoW/5oJTsY2DrO1/33JnEY5s2Mc9PqoNenJnOP3zUV9Ak6z4R9FcMXBxYIt33SU8U2e1J8/yhVrKJi0xOqHUyNZUVcnEsj9T+amcPxVK8g+rvzVC2YTuFFysVUJ75Tb9Fy5cytY0tMFQDgOZPtCtK/BqhA7JPZGzht4KFwR2dzG/zfNehVOGMI3Nv4n/AEKlrFrz/ieALGCQATY6zYbyrbo3WzVGT+Fsf/o126ldL8DlptyNMBxmBOw3/VVfRd/3l7W2EH4m6wLq9IgcWe57yPAWHL0Vf1To322OxWtxeFl1gXCTsFW4vgxgSQ0SZtz/AKQqM2XdoLQdFcblqQTAMfPeyra3C4iHzfYH6pvBh1OoLOif4Sr9Hq1Ks2ReezMCT8mlLisQCBpMTYLK0+JPaQGNqHsD4QT8gpmCxDnOhwc3sWDgQde9YxMY3idScQ+5+I8t/NXNDhV2wDmH8sj+8HFqqcTSH2ogX7V/3C9KpUwB8Y0Grj9VbVtROLYecIZFxGnOR3rz3itINrOABEHQ32G8len8WI6o3N4Fr7jvXn3Gqc16hGhNpF/O+qkIqsQ0w234fqU/watleSf4HbdxTWNoHs9wjfmU7w/MLSIIIvJ+QJWldcJZL7zeBv39y7+zQbAkmdnR/wBClcEw8PAzfMD3CtKnCS5wiDzuPzUQ5g2FzGyx7dLjTzkCy1IpRTAIm9+Wh5pjBYXKAI0VhlMRKzajHdHKDusqlwIGYxEmOVjAVtxWBQq+Hd3bSpWD4WKZcRMuMm/0AXWOwuZpaTY6iT9U0eaYn/7B5SfkV3SMAnv08vFaWpwWjMnKHd+b6QErOCUxqQfAkfIFb1WXoP8Ah08PNGKHaNtSefOdFqjgaIs0tHcXgT6hN4jh7N8vdDgfmFNGQxLXE/CT6pljyDJHiL+6v34UgnIAR3ESPEEmVAqU3tdJI88xA8bBa1XDcTIiw9vcRKGumwk8rkfOV25ztZZPdZK+s4668uz9HAqULRpmNB7zCWiHErhptcDzcZ/6k7TjW3r+ZWaqqc26TKnntTZF1oXfRVn3rSBee8/JemU6ryYgAd8/+S836MuyuB7yfZbThmMznUC++qzWad6TYfNSJgEjTsg/NZrhgrh9qTSIsco+hW1xLczCNQVUu4c3NmHZtspqRB+xFwBIjwlcnBcpPlPzV5Qw/ZG9k43Cjv8AUpoyNfBOtLSRa4A5+CgVuH05MteDzdEewW/+xDds+KZqcPbfsj0V8h54MA3N/t6Y7g10+Fmq84FRDXOh2Y5R+Ejf+ZWp4NSv92E1SwjadQlrXDQTePCE1VDVwk4oO5uM8/Rbdjsv4n/3h9QqLiNMZ2E2uTtPsp+GxN7fI/mlKkcQgt1nvMFY3iVHtuWpxmIMXj5fVUWJEuKRIpK2FnQD0H5KdgeEucPjHmJ+inMw4Ov1Ks8BhZHd6K6qHgOHlpHZHjb9FdMw+l/35yuW4YtIufZT2U7LIKdPvTkeKVgXaiIxElNVqZ2dHkpRCad5oKurRM/FPLsg/MqP9nM6x4Afv2VhUbyEeX6pkSD8R9/rKuqi1KL9nH0CrsZhah3J9B8le5QdSPG/5qLiKQiQf8JTRj8bg3i5puPeDf6qsdhHfwn0v8lqsS8g2j0P0P0UJxOpme4u/wC6FqVVDRw7tAHeNx8gn3Ydzd7d11c08Y0H4L97h9E67GB3+5b4klLRn2NJ0Bd3wfyT9NpnQ+/5K4+0W+EDwcu6NWmfiLx7+8FZVmnBcNbqpbGCR4FRyFpVjw58THI/Vbjo/gIaCXE+NvaVhMDqPEL1DhryW3+g27lm1mpdMWhJWpgtPOCugulGSUKcNA5AJyAkaEKIUtXJprpCmoZGGUPF4USN5cB3aeKtFw9sx4q6rMdJW5AyBa8+yhcGAc4zOmklaHj1MFlwq/h9MBhIAmPqrrUGODRTdbRVjQeVvELRloLPJRKltI15JpEUMDh499lacNoCNEyDbyKscGLJoK1DTxToort67Cmob6tcOYnXJDsmoaqU1HcpybqMCLFeaU7Jk0FMISz9U0Q20QuK1FWJ09E1VFvMKarMYzDOnUx3Qq52FANx5k/ktDij4anYKoxFQ/sBblVEOEbqCB4n9UhbFszvLLHjopXDnTMx6BWeUchsmqz4bG/+CfPVI5p5t8xl+avn0g4XEqufhWF12z4p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0728" name="Picture 8" descr="http://www.incoming.logostour.pl/img/photos/photo37.jpg"/>
          <p:cNvPicPr>
            <a:picLocks noChangeAspect="1" noChangeArrowheads="1"/>
          </p:cNvPicPr>
          <p:nvPr/>
        </p:nvPicPr>
        <p:blipFill>
          <a:blip r:embed="rId2" cstate="print"/>
          <a:srcRect/>
          <a:stretch>
            <a:fillRect/>
          </a:stretch>
        </p:blipFill>
        <p:spPr bwMode="auto">
          <a:xfrm>
            <a:off x="0" y="0"/>
            <a:ext cx="4565298" cy="3140968"/>
          </a:xfrm>
          <a:prstGeom prst="rect">
            <a:avLst/>
          </a:prstGeom>
          <a:noFill/>
          <a:ln w="38100" cmpd="sng">
            <a:solidFill>
              <a:srgbClr val="7030A0"/>
            </a:solidFill>
          </a:ln>
        </p:spPr>
      </p:pic>
      <p:pic>
        <p:nvPicPr>
          <p:cNvPr id="30730" name="Picture 10" descr="http://upload.wikimedia.org/wikipedia/commons/0/0b/Poland_Warsaw_%C5%81azienki_Palace_2.jpg"/>
          <p:cNvPicPr>
            <a:picLocks noChangeAspect="1" noChangeArrowheads="1"/>
          </p:cNvPicPr>
          <p:nvPr/>
        </p:nvPicPr>
        <p:blipFill>
          <a:blip r:embed="rId3" cstate="print"/>
          <a:srcRect/>
          <a:stretch>
            <a:fillRect/>
          </a:stretch>
        </p:blipFill>
        <p:spPr bwMode="auto">
          <a:xfrm>
            <a:off x="4499992" y="3196868"/>
            <a:ext cx="4644008" cy="3661131"/>
          </a:xfrm>
          <a:prstGeom prst="rect">
            <a:avLst/>
          </a:prstGeom>
          <a:noFill/>
          <a:ln w="38100">
            <a:solidFill>
              <a:srgbClr val="7030A0"/>
            </a:solidFill>
          </a:ln>
        </p:spPr>
      </p:pic>
      <p:pic>
        <p:nvPicPr>
          <p:cNvPr id="30732" name="Picture 12" descr="http://bi.gazeta.pl/im/74/40/df/z14631028V,Palac-na-Wodzie--Lazienki-Krolewskie-rok-1875.jpg"/>
          <p:cNvPicPr>
            <a:picLocks noChangeAspect="1" noChangeArrowheads="1"/>
          </p:cNvPicPr>
          <p:nvPr/>
        </p:nvPicPr>
        <p:blipFill>
          <a:blip r:embed="rId4" cstate="print"/>
          <a:srcRect/>
          <a:stretch>
            <a:fillRect/>
          </a:stretch>
        </p:blipFill>
        <p:spPr bwMode="auto">
          <a:xfrm>
            <a:off x="1" y="3140968"/>
            <a:ext cx="4644008" cy="3717032"/>
          </a:xfrm>
          <a:prstGeom prst="rect">
            <a:avLst/>
          </a:prstGeom>
          <a:noFill/>
          <a:ln w="38100" cmpd="sng">
            <a:solidFill>
              <a:srgbClr val="7030A0"/>
            </a:solidFill>
          </a:ln>
        </p:spPr>
      </p:pic>
      <p:pic>
        <p:nvPicPr>
          <p:cNvPr id="30734" name="Picture 14" descr="http://bi.gazeta.pl/im/69/40/df/z14631017V,Archiwalne-zdjecia-roznych-fotografow-pokazuja--ja.jpg"/>
          <p:cNvPicPr>
            <a:picLocks noChangeAspect="1" noChangeArrowheads="1"/>
          </p:cNvPicPr>
          <p:nvPr/>
        </p:nvPicPr>
        <p:blipFill>
          <a:blip r:embed="rId5" cstate="print"/>
          <a:srcRect/>
          <a:stretch>
            <a:fillRect/>
          </a:stretch>
        </p:blipFill>
        <p:spPr bwMode="auto">
          <a:xfrm>
            <a:off x="4572000" y="1"/>
            <a:ext cx="4572000" cy="3212976"/>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fade">
                                      <p:cBhvr>
                                        <p:cTn id="7" dur="800" decel="100000"/>
                                        <p:tgtEl>
                                          <p:spTgt spid="30728"/>
                                        </p:tgtEl>
                                      </p:cBhvr>
                                    </p:animEffect>
                                    <p:anim calcmode="lin" valueType="num">
                                      <p:cBhvr>
                                        <p:cTn id="8" dur="800" decel="100000" fill="hold"/>
                                        <p:tgtEl>
                                          <p:spTgt spid="30728"/>
                                        </p:tgtEl>
                                        <p:attrNameLst>
                                          <p:attrName>style.rotation</p:attrName>
                                        </p:attrNameLst>
                                      </p:cBhvr>
                                      <p:tavLst>
                                        <p:tav tm="0">
                                          <p:val>
                                            <p:fltVal val="-90"/>
                                          </p:val>
                                        </p:tav>
                                        <p:tav tm="100000">
                                          <p:val>
                                            <p:fltVal val="0"/>
                                          </p:val>
                                        </p:tav>
                                      </p:tavLst>
                                    </p:anim>
                                    <p:anim calcmode="lin" valueType="num">
                                      <p:cBhvr>
                                        <p:cTn id="9" dur="800" decel="100000" fill="hold"/>
                                        <p:tgtEl>
                                          <p:spTgt spid="30728"/>
                                        </p:tgtEl>
                                        <p:attrNameLst>
                                          <p:attrName>ppt_x</p:attrName>
                                        </p:attrNameLst>
                                      </p:cBhvr>
                                      <p:tavLst>
                                        <p:tav tm="0">
                                          <p:val>
                                            <p:strVal val="#ppt_x+0.4"/>
                                          </p:val>
                                        </p:tav>
                                        <p:tav tm="100000">
                                          <p:val>
                                            <p:strVal val="#ppt_x-0.05"/>
                                          </p:val>
                                        </p:tav>
                                      </p:tavLst>
                                    </p:anim>
                                    <p:anim calcmode="lin" valueType="num">
                                      <p:cBhvr>
                                        <p:cTn id="10" dur="800" decel="100000" fill="hold"/>
                                        <p:tgtEl>
                                          <p:spTgt spid="307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0730"/>
                                        </p:tgtEl>
                                        <p:attrNameLst>
                                          <p:attrName>style.visibility</p:attrName>
                                        </p:attrNameLst>
                                      </p:cBhvr>
                                      <p:to>
                                        <p:strVal val="visible"/>
                                      </p:to>
                                    </p:set>
                                    <p:animEffect transition="in" filter="fade">
                                      <p:cBhvr>
                                        <p:cTn id="16" dur="800" decel="100000"/>
                                        <p:tgtEl>
                                          <p:spTgt spid="30730"/>
                                        </p:tgtEl>
                                      </p:cBhvr>
                                    </p:animEffect>
                                    <p:anim calcmode="lin" valueType="num">
                                      <p:cBhvr>
                                        <p:cTn id="17" dur="800" decel="100000" fill="hold"/>
                                        <p:tgtEl>
                                          <p:spTgt spid="30730"/>
                                        </p:tgtEl>
                                        <p:attrNameLst>
                                          <p:attrName>style.rotation</p:attrName>
                                        </p:attrNameLst>
                                      </p:cBhvr>
                                      <p:tavLst>
                                        <p:tav tm="0">
                                          <p:val>
                                            <p:fltVal val="-90"/>
                                          </p:val>
                                        </p:tav>
                                        <p:tav tm="100000">
                                          <p:val>
                                            <p:fltVal val="0"/>
                                          </p:val>
                                        </p:tav>
                                      </p:tavLst>
                                    </p:anim>
                                    <p:anim calcmode="lin" valueType="num">
                                      <p:cBhvr>
                                        <p:cTn id="18" dur="800" decel="100000" fill="hold"/>
                                        <p:tgtEl>
                                          <p:spTgt spid="30730"/>
                                        </p:tgtEl>
                                        <p:attrNameLst>
                                          <p:attrName>ppt_x</p:attrName>
                                        </p:attrNameLst>
                                      </p:cBhvr>
                                      <p:tavLst>
                                        <p:tav tm="0">
                                          <p:val>
                                            <p:strVal val="#ppt_x+0.4"/>
                                          </p:val>
                                        </p:tav>
                                        <p:tav tm="100000">
                                          <p:val>
                                            <p:strVal val="#ppt_x-0.05"/>
                                          </p:val>
                                        </p:tav>
                                      </p:tavLst>
                                    </p:anim>
                                    <p:anim calcmode="lin" valueType="num">
                                      <p:cBhvr>
                                        <p:cTn id="19" dur="800" decel="100000" fill="hold"/>
                                        <p:tgtEl>
                                          <p:spTgt spid="3073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073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073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0732"/>
                                        </p:tgtEl>
                                        <p:attrNameLst>
                                          <p:attrName>style.visibility</p:attrName>
                                        </p:attrNameLst>
                                      </p:cBhvr>
                                      <p:to>
                                        <p:strVal val="visible"/>
                                      </p:to>
                                    </p:set>
                                    <p:animEffect transition="in" filter="fade">
                                      <p:cBhvr>
                                        <p:cTn id="25" dur="800" decel="100000"/>
                                        <p:tgtEl>
                                          <p:spTgt spid="30732"/>
                                        </p:tgtEl>
                                      </p:cBhvr>
                                    </p:animEffect>
                                    <p:anim calcmode="lin" valueType="num">
                                      <p:cBhvr>
                                        <p:cTn id="26" dur="800" decel="100000" fill="hold"/>
                                        <p:tgtEl>
                                          <p:spTgt spid="30732"/>
                                        </p:tgtEl>
                                        <p:attrNameLst>
                                          <p:attrName>style.rotation</p:attrName>
                                        </p:attrNameLst>
                                      </p:cBhvr>
                                      <p:tavLst>
                                        <p:tav tm="0">
                                          <p:val>
                                            <p:fltVal val="-90"/>
                                          </p:val>
                                        </p:tav>
                                        <p:tav tm="100000">
                                          <p:val>
                                            <p:fltVal val="0"/>
                                          </p:val>
                                        </p:tav>
                                      </p:tavLst>
                                    </p:anim>
                                    <p:anim calcmode="lin" valueType="num">
                                      <p:cBhvr>
                                        <p:cTn id="27" dur="800" decel="100000" fill="hold"/>
                                        <p:tgtEl>
                                          <p:spTgt spid="30732"/>
                                        </p:tgtEl>
                                        <p:attrNameLst>
                                          <p:attrName>ppt_x</p:attrName>
                                        </p:attrNameLst>
                                      </p:cBhvr>
                                      <p:tavLst>
                                        <p:tav tm="0">
                                          <p:val>
                                            <p:strVal val="#ppt_x+0.4"/>
                                          </p:val>
                                        </p:tav>
                                        <p:tav tm="100000">
                                          <p:val>
                                            <p:strVal val="#ppt_x-0.05"/>
                                          </p:val>
                                        </p:tav>
                                      </p:tavLst>
                                    </p:anim>
                                    <p:anim calcmode="lin" valueType="num">
                                      <p:cBhvr>
                                        <p:cTn id="28" dur="800" decel="100000" fill="hold"/>
                                        <p:tgtEl>
                                          <p:spTgt spid="3073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073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0732"/>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0734"/>
                                        </p:tgtEl>
                                        <p:attrNameLst>
                                          <p:attrName>style.visibility</p:attrName>
                                        </p:attrNameLst>
                                      </p:cBhvr>
                                      <p:to>
                                        <p:strVal val="visible"/>
                                      </p:to>
                                    </p:set>
                                    <p:animEffect transition="in" filter="fade">
                                      <p:cBhvr>
                                        <p:cTn id="33" dur="800" decel="100000"/>
                                        <p:tgtEl>
                                          <p:spTgt spid="30734"/>
                                        </p:tgtEl>
                                      </p:cBhvr>
                                    </p:animEffect>
                                    <p:anim calcmode="lin" valueType="num">
                                      <p:cBhvr>
                                        <p:cTn id="34" dur="800" decel="100000" fill="hold"/>
                                        <p:tgtEl>
                                          <p:spTgt spid="30734"/>
                                        </p:tgtEl>
                                        <p:attrNameLst>
                                          <p:attrName>style.rotation</p:attrName>
                                        </p:attrNameLst>
                                      </p:cBhvr>
                                      <p:tavLst>
                                        <p:tav tm="0">
                                          <p:val>
                                            <p:fltVal val="-90"/>
                                          </p:val>
                                        </p:tav>
                                        <p:tav tm="100000">
                                          <p:val>
                                            <p:fltVal val="0"/>
                                          </p:val>
                                        </p:tav>
                                      </p:tavLst>
                                    </p:anim>
                                    <p:anim calcmode="lin" valueType="num">
                                      <p:cBhvr>
                                        <p:cTn id="35" dur="800" decel="100000" fill="hold"/>
                                        <p:tgtEl>
                                          <p:spTgt spid="30734"/>
                                        </p:tgtEl>
                                        <p:attrNameLst>
                                          <p:attrName>ppt_x</p:attrName>
                                        </p:attrNameLst>
                                      </p:cBhvr>
                                      <p:tavLst>
                                        <p:tav tm="0">
                                          <p:val>
                                            <p:strVal val="#ppt_x+0.4"/>
                                          </p:val>
                                        </p:tav>
                                        <p:tav tm="100000">
                                          <p:val>
                                            <p:strVal val="#ppt_x-0.05"/>
                                          </p:val>
                                        </p:tav>
                                      </p:tavLst>
                                    </p:anim>
                                    <p:anim calcmode="lin" valueType="num">
                                      <p:cBhvr>
                                        <p:cTn id="36" dur="800" decel="100000" fill="hold"/>
                                        <p:tgtEl>
                                          <p:spTgt spid="3073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073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07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i="1" u="sng" dirty="0" smtClean="0"/>
              <a:t>KRAKOWSKIE PRZEDMIEŚCIE</a:t>
            </a:r>
            <a:endParaRPr lang="pl-PL" b="1" i="1" u="sng" dirty="0"/>
          </a:p>
        </p:txBody>
      </p:sp>
      <p:sp>
        <p:nvSpPr>
          <p:cNvPr id="3" name="Symbol zastępczy zawartości 2"/>
          <p:cNvSpPr>
            <a:spLocks noGrp="1"/>
          </p:cNvSpPr>
          <p:nvPr>
            <p:ph sz="quarter" idx="1"/>
          </p:nvPr>
        </p:nvSpPr>
        <p:spPr/>
        <p:txBody>
          <a:bodyPr>
            <a:normAutofit/>
          </a:bodyPr>
          <a:lstStyle/>
          <a:p>
            <a:r>
              <a:rPr lang="pl-PL" dirty="0" smtClean="0"/>
              <a:t>Usytuowanie sklepu Wokulskiego, mieszkanie Ignacego Rzeckiego: „W początkach roku 1878, kiedy świat polityczny zajmował się pokojem </a:t>
            </a:r>
            <a:r>
              <a:rPr lang="pl-PL" dirty="0" err="1" smtClean="0"/>
              <a:t>san-stefańskim</a:t>
            </a:r>
            <a:r>
              <a:rPr lang="pl-PL" dirty="0" smtClean="0"/>
              <a:t>, wyborem nowego papieża albo szansami europejskiej wojny, warszawscy kupcy tudzież inteligencja pewnej okolicy Krakowskiego Przedmieścia niemniej gorąco interesowała się przyszłością galanteryjnego sklepu pod firmą J. </a:t>
            </a:r>
            <a:r>
              <a:rPr lang="pl-PL" dirty="0" err="1" smtClean="0"/>
              <a:t>Mincel</a:t>
            </a:r>
            <a:r>
              <a:rPr lang="pl-PL" dirty="0" smtClean="0"/>
              <a:t> i S. Wokulski.”</a:t>
            </a:r>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0"/>
            <a:ext cx="7772400" cy="1152128"/>
          </a:xfrm>
        </p:spPr>
        <p:txBody>
          <a:bodyPr>
            <a:normAutofit/>
          </a:bodyPr>
          <a:lstStyle/>
          <a:p>
            <a:pPr algn="ctr"/>
            <a:r>
              <a:rPr lang="pl-PL" b="1" i="1" u="sng" dirty="0" smtClean="0">
                <a:solidFill>
                  <a:srgbClr val="002060"/>
                </a:solidFill>
              </a:rPr>
              <a:t>STARE </a:t>
            </a:r>
            <a:r>
              <a:rPr lang="pl-PL" b="1" i="1" u="sng" dirty="0">
                <a:solidFill>
                  <a:srgbClr val="002060"/>
                </a:solidFill>
              </a:rPr>
              <a:t>MIASTO</a:t>
            </a:r>
          </a:p>
        </p:txBody>
      </p:sp>
      <p:sp>
        <p:nvSpPr>
          <p:cNvPr id="3" name="Podtytuł 2"/>
          <p:cNvSpPr>
            <a:spLocks noGrp="1"/>
          </p:cNvSpPr>
          <p:nvPr>
            <p:ph type="subTitle" idx="1"/>
          </p:nvPr>
        </p:nvSpPr>
        <p:spPr>
          <a:xfrm>
            <a:off x="1475656" y="1412776"/>
            <a:ext cx="6400800" cy="3709998"/>
          </a:xfrm>
        </p:spPr>
        <p:txBody>
          <a:bodyPr>
            <a:noAutofit/>
          </a:bodyPr>
          <a:lstStyle/>
          <a:p>
            <a:r>
              <a:rPr lang="pl-PL" sz="2000" dirty="0" smtClean="0">
                <a:solidFill>
                  <a:srgbClr val="002060"/>
                </a:solidFill>
              </a:rPr>
              <a:t>Rodzinna dzielnica Ignacego Rzeckiego: „Mieszkaliśmy na Starym Mieście z ciotką, która urzędnikom prała i łatała bieliznę.”</a:t>
            </a:r>
            <a:br>
              <a:rPr lang="pl-PL" sz="2000" dirty="0" smtClean="0">
                <a:solidFill>
                  <a:srgbClr val="002060"/>
                </a:solidFill>
              </a:rPr>
            </a:br>
            <a:r>
              <a:rPr lang="pl-PL" sz="2000" dirty="0" smtClean="0">
                <a:solidFill>
                  <a:srgbClr val="002060"/>
                </a:solidFill>
              </a:rPr>
              <a:t>Miejsce spacerów starego subiekta: „Ja na przykład znam Stare </a:t>
            </a:r>
            <a:r>
              <a:rPr lang="pl-PL" sz="2000" dirty="0">
                <a:solidFill>
                  <a:srgbClr val="002060"/>
                </a:solidFill>
              </a:rPr>
              <a:t>Miasto</a:t>
            </a:r>
            <a:r>
              <a:rPr lang="pl-PL" sz="2000" dirty="0" smtClean="0">
                <a:solidFill>
                  <a:srgbClr val="002060"/>
                </a:solidFill>
              </a:rPr>
              <a:t> od dziecka i zawsze wydawało mi się, że jest ono tylko ciasne i brudne. Dopiero kiedy pokazano mi jako osobliwość rysunek jednego z domów staromiejskich, nagle spostrzegłem, że Stare </a:t>
            </a:r>
            <a:r>
              <a:rPr lang="pl-PL" sz="2000" dirty="0">
                <a:solidFill>
                  <a:srgbClr val="002060"/>
                </a:solidFill>
              </a:rPr>
              <a:t>Miasto</a:t>
            </a:r>
            <a:r>
              <a:rPr lang="pl-PL" sz="2000" dirty="0" smtClean="0">
                <a:solidFill>
                  <a:srgbClr val="002060"/>
                </a:solidFill>
              </a:rPr>
              <a:t> jest piękne... Od tej pory chodzę tam przynajmniej raz na tydzień i nie tylko odkrywam coraz nowe osobliwości, ale jeszcze dziwię się, żem ich nie zauważył dawniej.”</a:t>
            </a:r>
            <a:endParaRPr lang="pl-PL" sz="2000" dirty="0">
              <a:solidFill>
                <a:srgbClr val="00206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pvn.wisja.net/wordpress/wp-content/uploads/2012/04/Krakowskie-Przedmiescie.jpg"/>
          <p:cNvPicPr>
            <a:picLocks noChangeAspect="1" noChangeArrowheads="1"/>
          </p:cNvPicPr>
          <p:nvPr/>
        </p:nvPicPr>
        <p:blipFill>
          <a:blip r:embed="rId2" cstate="print"/>
          <a:srcRect/>
          <a:stretch>
            <a:fillRect/>
          </a:stretch>
        </p:blipFill>
        <p:spPr bwMode="auto">
          <a:xfrm>
            <a:off x="0" y="1"/>
            <a:ext cx="9144000" cy="3284983"/>
          </a:xfrm>
          <a:prstGeom prst="rect">
            <a:avLst/>
          </a:prstGeom>
          <a:noFill/>
          <a:ln w="38100" cmpd="sng">
            <a:solidFill>
              <a:srgbClr val="7030A0"/>
            </a:solidFill>
          </a:ln>
        </p:spPr>
      </p:pic>
      <p:pic>
        <p:nvPicPr>
          <p:cNvPr id="33796" name="Picture 4" descr="http://www.kulturalna.warszawa.pl/pi/9046_09fc2c1dd.jpg"/>
          <p:cNvPicPr>
            <a:picLocks noChangeAspect="1" noChangeArrowheads="1"/>
          </p:cNvPicPr>
          <p:nvPr/>
        </p:nvPicPr>
        <p:blipFill>
          <a:blip r:embed="rId3" cstate="print"/>
          <a:srcRect/>
          <a:stretch>
            <a:fillRect/>
          </a:stretch>
        </p:blipFill>
        <p:spPr bwMode="auto">
          <a:xfrm>
            <a:off x="0" y="3212976"/>
            <a:ext cx="9144000" cy="3645024"/>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800" decel="100000"/>
                                        <p:tgtEl>
                                          <p:spTgt spid="33794"/>
                                        </p:tgtEl>
                                      </p:cBhvr>
                                    </p:animEffect>
                                    <p:anim calcmode="lin" valueType="num">
                                      <p:cBhvr>
                                        <p:cTn id="8" dur="800" decel="100000" fill="hold"/>
                                        <p:tgtEl>
                                          <p:spTgt spid="33794"/>
                                        </p:tgtEl>
                                        <p:attrNameLst>
                                          <p:attrName>style.rotation</p:attrName>
                                        </p:attrNameLst>
                                      </p:cBhvr>
                                      <p:tavLst>
                                        <p:tav tm="0">
                                          <p:val>
                                            <p:fltVal val="-90"/>
                                          </p:val>
                                        </p:tav>
                                        <p:tav tm="100000">
                                          <p:val>
                                            <p:fltVal val="0"/>
                                          </p:val>
                                        </p:tav>
                                      </p:tavLst>
                                    </p:anim>
                                    <p:anim calcmode="lin" valueType="num">
                                      <p:cBhvr>
                                        <p:cTn id="9" dur="800" decel="100000" fill="hold"/>
                                        <p:tgtEl>
                                          <p:spTgt spid="33794"/>
                                        </p:tgtEl>
                                        <p:attrNameLst>
                                          <p:attrName>ppt_x</p:attrName>
                                        </p:attrNameLst>
                                      </p:cBhvr>
                                      <p:tavLst>
                                        <p:tav tm="0">
                                          <p:val>
                                            <p:strVal val="#ppt_x+0.4"/>
                                          </p:val>
                                        </p:tav>
                                        <p:tav tm="100000">
                                          <p:val>
                                            <p:strVal val="#ppt_x-0.05"/>
                                          </p:val>
                                        </p:tav>
                                      </p:tavLst>
                                    </p:anim>
                                    <p:anim calcmode="lin" valueType="num">
                                      <p:cBhvr>
                                        <p:cTn id="10" dur="800" decel="100000" fill="hold"/>
                                        <p:tgtEl>
                                          <p:spTgt spid="337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7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79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3796"/>
                                        </p:tgtEl>
                                        <p:attrNameLst>
                                          <p:attrName>style.visibility</p:attrName>
                                        </p:attrNameLst>
                                      </p:cBhvr>
                                      <p:to>
                                        <p:strVal val="visible"/>
                                      </p:to>
                                    </p:set>
                                    <p:animEffect transition="in" filter="fade">
                                      <p:cBhvr>
                                        <p:cTn id="16" dur="800" decel="100000"/>
                                        <p:tgtEl>
                                          <p:spTgt spid="33796"/>
                                        </p:tgtEl>
                                      </p:cBhvr>
                                    </p:animEffect>
                                    <p:anim calcmode="lin" valueType="num">
                                      <p:cBhvr>
                                        <p:cTn id="17" dur="800" decel="100000" fill="hold"/>
                                        <p:tgtEl>
                                          <p:spTgt spid="33796"/>
                                        </p:tgtEl>
                                        <p:attrNameLst>
                                          <p:attrName>style.rotation</p:attrName>
                                        </p:attrNameLst>
                                      </p:cBhvr>
                                      <p:tavLst>
                                        <p:tav tm="0">
                                          <p:val>
                                            <p:fltVal val="-90"/>
                                          </p:val>
                                        </p:tav>
                                        <p:tav tm="100000">
                                          <p:val>
                                            <p:fltVal val="0"/>
                                          </p:val>
                                        </p:tav>
                                      </p:tavLst>
                                    </p:anim>
                                    <p:anim calcmode="lin" valueType="num">
                                      <p:cBhvr>
                                        <p:cTn id="18" dur="800" decel="100000" fill="hold"/>
                                        <p:tgtEl>
                                          <p:spTgt spid="33796"/>
                                        </p:tgtEl>
                                        <p:attrNameLst>
                                          <p:attrName>ppt_x</p:attrName>
                                        </p:attrNameLst>
                                      </p:cBhvr>
                                      <p:tavLst>
                                        <p:tav tm="0">
                                          <p:val>
                                            <p:strVal val="#ppt_x+0.4"/>
                                          </p:val>
                                        </p:tav>
                                        <p:tav tm="100000">
                                          <p:val>
                                            <p:strVal val="#ppt_x-0.05"/>
                                          </p:val>
                                        </p:tav>
                                      </p:tavLst>
                                    </p:anim>
                                    <p:anim calcmode="lin" valueType="num">
                                      <p:cBhvr>
                                        <p:cTn id="19" dur="800" decel="100000" fill="hold"/>
                                        <p:tgtEl>
                                          <p:spTgt spid="3379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379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379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Prostokąt 3"/>
          <p:cNvSpPr/>
          <p:nvPr/>
        </p:nvSpPr>
        <p:spPr>
          <a:xfrm>
            <a:off x="1475656" y="1124744"/>
            <a:ext cx="5616624" cy="5324535"/>
          </a:xfrm>
          <a:prstGeom prst="rect">
            <a:avLst/>
          </a:prstGeom>
        </p:spPr>
        <p:txBody>
          <a:bodyPr wrap="square">
            <a:spAutoFit/>
          </a:bodyPr>
          <a:lstStyle/>
          <a:p>
            <a:pPr algn="ctr"/>
            <a:r>
              <a:rPr lang="pl-PL" sz="2000" dirty="0" smtClean="0"/>
              <a:t>Zanim Wokulski wprowadził się do mieszkania przy Krakowskim Przedmieściu 4, mieszkał od 1861 roku u Ignacego Rzeckiego. Rzecki </a:t>
            </a:r>
            <a:r>
              <a:rPr lang="pl-PL" sz="2000" dirty="0" smtClean="0"/>
              <a:t>miał </a:t>
            </a:r>
            <a:r>
              <a:rPr lang="pl-PL" sz="2000" dirty="0" smtClean="0"/>
              <a:t>swój pokój na tyłach sklepu Jana </a:t>
            </a:r>
            <a:r>
              <a:rPr lang="pl-PL" sz="2000" dirty="0" err="1" smtClean="0"/>
              <a:t>Mincla</a:t>
            </a:r>
            <a:r>
              <a:rPr lang="pl-PL" sz="2000" dirty="0" smtClean="0"/>
              <a:t>, czyli przy Krakowskim Przedmieściu 9. Tam też nad sklepem znajdowało się mieszkanie państwa Jana i Małgorzaty </a:t>
            </a:r>
            <a:r>
              <a:rPr lang="pl-PL" sz="2000" dirty="0" err="1" smtClean="0"/>
              <a:t>Minclów</a:t>
            </a:r>
            <a:r>
              <a:rPr lang="pl-PL" sz="2000" dirty="0" smtClean="0"/>
              <a:t>, do którego Rzecki i Wokulski byli często zapraszani. W 1871 roku zmarł Jan </a:t>
            </a:r>
            <a:r>
              <a:rPr lang="pl-PL" sz="2000" dirty="0" err="1" smtClean="0"/>
              <a:t>Mincel</a:t>
            </a:r>
            <a:r>
              <a:rPr lang="pl-PL" sz="2000" dirty="0" smtClean="0"/>
              <a:t>. Wokulski żeni się z wdową po </a:t>
            </a:r>
            <a:r>
              <a:rPr lang="pl-PL" sz="2000" dirty="0" err="1" smtClean="0"/>
              <a:t>Minclu</a:t>
            </a:r>
            <a:r>
              <a:rPr lang="pl-PL" sz="2000" dirty="0" smtClean="0"/>
              <a:t>, Małgorzatą i zamieszkuje wraz z żoną nad sklepem </a:t>
            </a:r>
            <a:r>
              <a:rPr lang="pl-PL" sz="2000" dirty="0" err="1" smtClean="0"/>
              <a:t>Mincla</a:t>
            </a:r>
            <a:r>
              <a:rPr lang="pl-PL" sz="2000" dirty="0" smtClean="0"/>
              <a:t>. Wokulski mieszka tu do czasu podróży w interesach do Bułgarii.</a:t>
            </a:r>
          </a:p>
          <a:p>
            <a:pPr algn="ctr"/>
            <a:r>
              <a:rPr lang="pl-PL" sz="2000" dirty="0" smtClean="0"/>
              <a:t>Po powrocie z Bułgarii, między marcem a czerwcem 1878 roku przeprowadza się do ośmiopokojowego mieszkania przy Krakowskim Przedmieściu 4/2.</a:t>
            </a:r>
            <a:endParaRPr lang="pl-PL" sz="2000" dirty="0"/>
          </a:p>
        </p:txBody>
      </p:sp>
      <p:sp>
        <p:nvSpPr>
          <p:cNvPr id="5" name="pole tekstowe 4"/>
          <p:cNvSpPr txBox="1"/>
          <p:nvPr/>
        </p:nvSpPr>
        <p:spPr>
          <a:xfrm>
            <a:off x="1691680" y="260648"/>
            <a:ext cx="6048672" cy="523220"/>
          </a:xfrm>
          <a:prstGeom prst="rect">
            <a:avLst/>
          </a:prstGeom>
          <a:noFill/>
        </p:spPr>
        <p:txBody>
          <a:bodyPr wrap="square" rtlCol="0">
            <a:spAutoFit/>
          </a:bodyPr>
          <a:lstStyle/>
          <a:p>
            <a:r>
              <a:rPr lang="pl-PL" sz="2800" b="1" i="1" u="sng" dirty="0" smtClean="0">
                <a:solidFill>
                  <a:schemeClr val="accent6">
                    <a:lumMod val="50000"/>
                  </a:schemeClr>
                </a:solidFill>
              </a:rPr>
              <a:t>MIESZKANIE WOKULSKIEGO </a:t>
            </a:r>
            <a:endParaRPr lang="pl-PL" sz="2800" b="1" i="1" u="sng" dirty="0">
              <a:solidFill>
                <a:schemeClr val="accent6">
                  <a:lumMod val="50000"/>
                </a:schemeClr>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xEl>
                                              <p:pRg st="0" end="0"/>
                                            </p:txEl>
                                          </p:spTgt>
                                        </p:tgtEl>
                                      </p:cBhvr>
                                    </p:animEffect>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lkaprusa.files.wordpress.com/2012/05/balkon-mieszkania-wokulskiego-krak-przedm-4-1936-r.jpg"/>
          <p:cNvPicPr>
            <a:picLocks noChangeAspect="1" noChangeArrowheads="1"/>
          </p:cNvPicPr>
          <p:nvPr/>
        </p:nvPicPr>
        <p:blipFill>
          <a:blip r:embed="rId3" cstate="print"/>
          <a:srcRect/>
          <a:stretch>
            <a:fillRect/>
          </a:stretch>
        </p:blipFill>
        <p:spPr bwMode="auto">
          <a:xfrm>
            <a:off x="0" y="1"/>
            <a:ext cx="4819650" cy="6858000"/>
          </a:xfrm>
          <a:prstGeom prst="rect">
            <a:avLst/>
          </a:prstGeom>
          <a:noFill/>
          <a:ln w="38100" cmpd="sng">
            <a:solidFill>
              <a:srgbClr val="7030A0"/>
            </a:solidFill>
          </a:ln>
        </p:spPr>
      </p:pic>
      <p:pic>
        <p:nvPicPr>
          <p:cNvPr id="1028" name="Picture 4" descr="http://lalkaprusa.files.wordpress.com/2012/05/krak-przedm4.jp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4788024" y="0"/>
            <a:ext cx="4355976" cy="6858000"/>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800" decel="100000"/>
                                        <p:tgtEl>
                                          <p:spTgt spid="1028"/>
                                        </p:tgtEl>
                                      </p:cBhvr>
                                    </p:animEffect>
                                    <p:anim calcmode="lin" valueType="num">
                                      <p:cBhvr>
                                        <p:cTn id="17" dur="800" decel="100000" fill="hold"/>
                                        <p:tgtEl>
                                          <p:spTgt spid="1028"/>
                                        </p:tgtEl>
                                        <p:attrNameLst>
                                          <p:attrName>style.rotation</p:attrName>
                                        </p:attrNameLst>
                                      </p:cBhvr>
                                      <p:tavLst>
                                        <p:tav tm="0">
                                          <p:val>
                                            <p:fltVal val="-90"/>
                                          </p:val>
                                        </p:tav>
                                        <p:tav tm="100000">
                                          <p:val>
                                            <p:fltVal val="0"/>
                                          </p:val>
                                        </p:tav>
                                      </p:tavLst>
                                    </p:anim>
                                    <p:anim calcmode="lin" valueType="num">
                                      <p:cBhvr>
                                        <p:cTn id="18" dur="800" decel="100000" fill="hold"/>
                                        <p:tgtEl>
                                          <p:spTgt spid="1028"/>
                                        </p:tgtEl>
                                        <p:attrNameLst>
                                          <p:attrName>ppt_x</p:attrName>
                                        </p:attrNameLst>
                                      </p:cBhvr>
                                      <p:tavLst>
                                        <p:tav tm="0">
                                          <p:val>
                                            <p:strVal val="#ppt_x+0.4"/>
                                          </p:val>
                                        </p:tav>
                                        <p:tav tm="100000">
                                          <p:val>
                                            <p:strVal val="#ppt_x-0.05"/>
                                          </p:val>
                                        </p:tav>
                                      </p:tavLst>
                                    </p:anim>
                                    <p:anim calcmode="lin" valueType="num">
                                      <p:cBhvr>
                                        <p:cTn id="19" dur="800" decel="100000" fill="hold"/>
                                        <p:tgtEl>
                                          <p:spTgt spid="102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u="sng" dirty="0" smtClean="0"/>
              <a:t>ALEJE </a:t>
            </a:r>
            <a:r>
              <a:rPr lang="pl-PL" b="1" i="1" u="sng" dirty="0" smtClean="0"/>
              <a:t>  JEROZOLIMSKIE</a:t>
            </a:r>
            <a:endParaRPr lang="pl-PL" b="1" i="1" u="sng" dirty="0"/>
          </a:p>
        </p:txBody>
      </p:sp>
      <p:sp>
        <p:nvSpPr>
          <p:cNvPr id="3" name="Symbol zastępczy zawartości 2"/>
          <p:cNvSpPr>
            <a:spLocks noGrp="1"/>
          </p:cNvSpPr>
          <p:nvPr>
            <p:ph sz="quarter" idx="1"/>
          </p:nvPr>
        </p:nvSpPr>
        <p:spPr/>
        <p:txBody>
          <a:bodyPr>
            <a:normAutofit/>
          </a:bodyPr>
          <a:lstStyle/>
          <a:p>
            <a:r>
              <a:rPr lang="pl-PL" dirty="0" smtClean="0"/>
              <a:t>Usytuowanie kamienicy Łęckich: „Szczęściem słyszał, że dom Łęckich znajduje się gdzieś w okolicach Alei Jerozolimskiej.(…) Idąc prawym chodnikiem dostrzegł Wokulski na lewo, mniej więcej w połowie ulicy, dom niezwykle żółtej barwy. Dom był trzypiętrowy; miał parę żelaznych balkonów i każde piętro zbudowane w innym stylu” </a:t>
            </a:r>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boretti-saga.pl/album_fotograficzny/stara_warszawa/al-jerozolimskie_marszalkowska_2.jpg"/>
          <p:cNvPicPr>
            <a:picLocks noChangeAspect="1" noChangeArrowheads="1"/>
          </p:cNvPicPr>
          <p:nvPr/>
        </p:nvPicPr>
        <p:blipFill>
          <a:blip r:embed="rId2" cstate="print"/>
          <a:srcRect/>
          <a:stretch>
            <a:fillRect/>
          </a:stretch>
        </p:blipFill>
        <p:spPr bwMode="auto">
          <a:xfrm>
            <a:off x="0" y="0"/>
            <a:ext cx="4762500" cy="3140968"/>
          </a:xfrm>
          <a:prstGeom prst="rect">
            <a:avLst/>
          </a:prstGeom>
          <a:noFill/>
          <a:ln w="38100" cmpd="sng">
            <a:solidFill>
              <a:srgbClr val="7030A0"/>
            </a:solidFill>
          </a:ln>
        </p:spPr>
      </p:pic>
      <p:pic>
        <p:nvPicPr>
          <p:cNvPr id="34822" name="Picture 6" descr="http://img508.imageshack.us/img508/8412/alejejerozolimskierq5.jpg"/>
          <p:cNvPicPr>
            <a:picLocks noChangeAspect="1" noChangeArrowheads="1"/>
          </p:cNvPicPr>
          <p:nvPr/>
        </p:nvPicPr>
        <p:blipFill>
          <a:blip r:embed="rId3" cstate="print"/>
          <a:srcRect/>
          <a:stretch>
            <a:fillRect/>
          </a:stretch>
        </p:blipFill>
        <p:spPr bwMode="auto">
          <a:xfrm>
            <a:off x="0" y="3057524"/>
            <a:ext cx="9144000" cy="3800476"/>
          </a:xfrm>
          <a:prstGeom prst="rect">
            <a:avLst/>
          </a:prstGeom>
          <a:noFill/>
          <a:ln w="38100" cmpd="sng">
            <a:solidFill>
              <a:srgbClr val="7030A0"/>
            </a:solidFill>
          </a:ln>
        </p:spPr>
      </p:pic>
      <p:pic>
        <p:nvPicPr>
          <p:cNvPr id="34824" name="Picture 8" descr="http://eela1.blox.pl/resource/alejejerozolimskie4.jpg"/>
          <p:cNvPicPr>
            <a:picLocks noChangeAspect="1" noChangeArrowheads="1"/>
          </p:cNvPicPr>
          <p:nvPr/>
        </p:nvPicPr>
        <p:blipFill>
          <a:blip r:embed="rId4" cstate="print"/>
          <a:srcRect/>
          <a:stretch>
            <a:fillRect/>
          </a:stretch>
        </p:blipFill>
        <p:spPr bwMode="auto">
          <a:xfrm>
            <a:off x="4517715" y="0"/>
            <a:ext cx="4626285" cy="3068960"/>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800" decel="100000"/>
                                        <p:tgtEl>
                                          <p:spTgt spid="34818"/>
                                        </p:tgtEl>
                                      </p:cBhvr>
                                    </p:animEffect>
                                    <p:anim calcmode="lin" valueType="num">
                                      <p:cBhvr>
                                        <p:cTn id="8" dur="800" decel="100000" fill="hold"/>
                                        <p:tgtEl>
                                          <p:spTgt spid="34818"/>
                                        </p:tgtEl>
                                        <p:attrNameLst>
                                          <p:attrName>style.rotation</p:attrName>
                                        </p:attrNameLst>
                                      </p:cBhvr>
                                      <p:tavLst>
                                        <p:tav tm="0">
                                          <p:val>
                                            <p:fltVal val="-90"/>
                                          </p:val>
                                        </p:tav>
                                        <p:tav tm="100000">
                                          <p:val>
                                            <p:fltVal val="0"/>
                                          </p:val>
                                        </p:tav>
                                      </p:tavLst>
                                    </p:anim>
                                    <p:anim calcmode="lin" valueType="num">
                                      <p:cBhvr>
                                        <p:cTn id="9" dur="800" decel="100000" fill="hold"/>
                                        <p:tgtEl>
                                          <p:spTgt spid="34818"/>
                                        </p:tgtEl>
                                        <p:attrNameLst>
                                          <p:attrName>ppt_x</p:attrName>
                                        </p:attrNameLst>
                                      </p:cBhvr>
                                      <p:tavLst>
                                        <p:tav tm="0">
                                          <p:val>
                                            <p:strVal val="#ppt_x+0.4"/>
                                          </p:val>
                                        </p:tav>
                                        <p:tav tm="100000">
                                          <p:val>
                                            <p:strVal val="#ppt_x-0.05"/>
                                          </p:val>
                                        </p:tav>
                                      </p:tavLst>
                                    </p:anim>
                                    <p:anim calcmode="lin" valueType="num">
                                      <p:cBhvr>
                                        <p:cTn id="10" dur="800" decel="100000" fill="hold"/>
                                        <p:tgtEl>
                                          <p:spTgt spid="348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8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81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4824"/>
                                        </p:tgtEl>
                                        <p:attrNameLst>
                                          <p:attrName>style.visibility</p:attrName>
                                        </p:attrNameLst>
                                      </p:cBhvr>
                                      <p:to>
                                        <p:strVal val="visible"/>
                                      </p:to>
                                    </p:set>
                                    <p:animEffect transition="in" filter="fade">
                                      <p:cBhvr>
                                        <p:cTn id="16" dur="800" decel="100000"/>
                                        <p:tgtEl>
                                          <p:spTgt spid="34824"/>
                                        </p:tgtEl>
                                      </p:cBhvr>
                                    </p:animEffect>
                                    <p:anim calcmode="lin" valueType="num">
                                      <p:cBhvr>
                                        <p:cTn id="17" dur="800" decel="100000" fill="hold"/>
                                        <p:tgtEl>
                                          <p:spTgt spid="34824"/>
                                        </p:tgtEl>
                                        <p:attrNameLst>
                                          <p:attrName>style.rotation</p:attrName>
                                        </p:attrNameLst>
                                      </p:cBhvr>
                                      <p:tavLst>
                                        <p:tav tm="0">
                                          <p:val>
                                            <p:fltVal val="-90"/>
                                          </p:val>
                                        </p:tav>
                                        <p:tav tm="100000">
                                          <p:val>
                                            <p:fltVal val="0"/>
                                          </p:val>
                                        </p:tav>
                                      </p:tavLst>
                                    </p:anim>
                                    <p:anim calcmode="lin" valueType="num">
                                      <p:cBhvr>
                                        <p:cTn id="18" dur="800" decel="100000" fill="hold"/>
                                        <p:tgtEl>
                                          <p:spTgt spid="34824"/>
                                        </p:tgtEl>
                                        <p:attrNameLst>
                                          <p:attrName>ppt_x</p:attrName>
                                        </p:attrNameLst>
                                      </p:cBhvr>
                                      <p:tavLst>
                                        <p:tav tm="0">
                                          <p:val>
                                            <p:strVal val="#ppt_x+0.4"/>
                                          </p:val>
                                        </p:tav>
                                        <p:tav tm="100000">
                                          <p:val>
                                            <p:strVal val="#ppt_x-0.05"/>
                                          </p:val>
                                        </p:tav>
                                      </p:tavLst>
                                    </p:anim>
                                    <p:anim calcmode="lin" valueType="num">
                                      <p:cBhvr>
                                        <p:cTn id="19" dur="800" decel="100000" fill="hold"/>
                                        <p:tgtEl>
                                          <p:spTgt spid="348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48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482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4822"/>
                                        </p:tgtEl>
                                        <p:attrNameLst>
                                          <p:attrName>style.visibility</p:attrName>
                                        </p:attrNameLst>
                                      </p:cBhvr>
                                      <p:to>
                                        <p:strVal val="visible"/>
                                      </p:to>
                                    </p:set>
                                    <p:animEffect transition="in" filter="fade">
                                      <p:cBhvr>
                                        <p:cTn id="25" dur="800" decel="100000"/>
                                        <p:tgtEl>
                                          <p:spTgt spid="34822"/>
                                        </p:tgtEl>
                                      </p:cBhvr>
                                    </p:animEffect>
                                    <p:anim calcmode="lin" valueType="num">
                                      <p:cBhvr>
                                        <p:cTn id="26" dur="800" decel="100000" fill="hold"/>
                                        <p:tgtEl>
                                          <p:spTgt spid="34822"/>
                                        </p:tgtEl>
                                        <p:attrNameLst>
                                          <p:attrName>style.rotation</p:attrName>
                                        </p:attrNameLst>
                                      </p:cBhvr>
                                      <p:tavLst>
                                        <p:tav tm="0">
                                          <p:val>
                                            <p:fltVal val="-90"/>
                                          </p:val>
                                        </p:tav>
                                        <p:tav tm="100000">
                                          <p:val>
                                            <p:fltVal val="0"/>
                                          </p:val>
                                        </p:tav>
                                      </p:tavLst>
                                    </p:anim>
                                    <p:anim calcmode="lin" valueType="num">
                                      <p:cBhvr>
                                        <p:cTn id="27" dur="800" decel="100000" fill="hold"/>
                                        <p:tgtEl>
                                          <p:spTgt spid="34822"/>
                                        </p:tgtEl>
                                        <p:attrNameLst>
                                          <p:attrName>ppt_x</p:attrName>
                                        </p:attrNameLst>
                                      </p:cBhvr>
                                      <p:tavLst>
                                        <p:tav tm="0">
                                          <p:val>
                                            <p:strVal val="#ppt_x+0.4"/>
                                          </p:val>
                                        </p:tav>
                                        <p:tav tm="100000">
                                          <p:val>
                                            <p:strVal val="#ppt_x-0.05"/>
                                          </p:val>
                                        </p:tav>
                                      </p:tavLst>
                                    </p:anim>
                                    <p:anim calcmode="lin" valueType="num">
                                      <p:cBhvr>
                                        <p:cTn id="28" dur="800" decel="100000" fill="hold"/>
                                        <p:tgtEl>
                                          <p:spTgt spid="3482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482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48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u="sng" dirty="0" smtClean="0"/>
              <a:t>ALEJE </a:t>
            </a:r>
            <a:r>
              <a:rPr lang="pl-PL" b="1" i="1" u="sng" dirty="0" smtClean="0"/>
              <a:t>  UJAZDOWSKIE </a:t>
            </a:r>
            <a:endParaRPr lang="pl-PL" b="1" i="1" u="sng" dirty="0"/>
          </a:p>
        </p:txBody>
      </p:sp>
      <p:sp>
        <p:nvSpPr>
          <p:cNvPr id="3" name="Symbol zastępczy zawartości 2"/>
          <p:cNvSpPr>
            <a:spLocks noGrp="1"/>
          </p:cNvSpPr>
          <p:nvPr>
            <p:ph sz="quarter" idx="1"/>
          </p:nvPr>
        </p:nvSpPr>
        <p:spPr/>
        <p:txBody>
          <a:bodyPr>
            <a:normAutofit/>
          </a:bodyPr>
          <a:lstStyle/>
          <a:p>
            <a:r>
              <a:rPr lang="pl-PL" dirty="0" smtClean="0"/>
              <a:t>Usytuowanie mieszkania pana Tomasza Łęckiego i jego córki Izabeli: „Pan Tomasz Łęcki z jedyną córką Izabelą i kuzynką panną Florentyną nie mieszkał we własnej kamienicy, lecz wynajmował lokal, złożony z ośmiu pokojów, w stronie Alei Ujazdowskiej. Miał tam salon o trzech oknach, gabinet własny, gabinet córki, sypialnią dla siebie, sypialnią dla córki, pokój stołowy, pokój dla panny Florentyny i garderobę, nie licząc kuchni i mieszkania dla służby, składającej się ze starego kamerdynera Mikołaja, jego żony, która była kucharką, i panny służącej, Anusi.” </a:t>
            </a:r>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polska.eu/foto/390/390235.jpg"/>
          <p:cNvPicPr>
            <a:picLocks noChangeAspect="1" noChangeArrowheads="1"/>
          </p:cNvPicPr>
          <p:nvPr/>
        </p:nvPicPr>
        <p:blipFill>
          <a:blip r:embed="rId2" cstate="print"/>
          <a:srcRect/>
          <a:stretch>
            <a:fillRect/>
          </a:stretch>
        </p:blipFill>
        <p:spPr bwMode="auto">
          <a:xfrm>
            <a:off x="0" y="0"/>
            <a:ext cx="5934075" cy="3829051"/>
          </a:xfrm>
          <a:prstGeom prst="rect">
            <a:avLst/>
          </a:prstGeom>
          <a:noFill/>
          <a:ln w="38100" cmpd="sng">
            <a:solidFill>
              <a:srgbClr val="7030A0"/>
            </a:solidFill>
          </a:ln>
        </p:spPr>
      </p:pic>
      <p:pic>
        <p:nvPicPr>
          <p:cNvPr id="1029" name="Picture 5"/>
          <p:cNvPicPr>
            <a:picLocks noChangeAspect="1" noChangeArrowheads="1"/>
          </p:cNvPicPr>
          <p:nvPr/>
        </p:nvPicPr>
        <p:blipFill>
          <a:blip r:embed="rId3" cstate="print"/>
          <a:srcRect/>
          <a:stretch>
            <a:fillRect/>
          </a:stretch>
        </p:blipFill>
        <p:spPr bwMode="auto">
          <a:xfrm>
            <a:off x="6012160" y="1"/>
            <a:ext cx="3131840" cy="3861048"/>
          </a:xfrm>
          <a:prstGeom prst="rect">
            <a:avLst/>
          </a:prstGeom>
          <a:noFill/>
          <a:ln w="38100" cmpd="sng">
            <a:solidFill>
              <a:srgbClr val="7030A0"/>
            </a:solidFill>
            <a:miter lim="800000"/>
            <a:headEnd/>
            <a:tailEnd/>
          </a:ln>
        </p:spPr>
      </p:pic>
      <p:pic>
        <p:nvPicPr>
          <p:cNvPr id="1031" name="Picture 7" descr="http://fotopolska.eu/foto/111/111821.jpg"/>
          <p:cNvPicPr>
            <a:picLocks noChangeAspect="1" noChangeArrowheads="1"/>
          </p:cNvPicPr>
          <p:nvPr/>
        </p:nvPicPr>
        <p:blipFill>
          <a:blip r:embed="rId4" cstate="print"/>
          <a:srcRect/>
          <a:stretch>
            <a:fillRect/>
          </a:stretch>
        </p:blipFill>
        <p:spPr bwMode="auto">
          <a:xfrm>
            <a:off x="0" y="3861048"/>
            <a:ext cx="9144000" cy="2996952"/>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800" decel="100000"/>
                                        <p:tgtEl>
                                          <p:spTgt spid="1029"/>
                                        </p:tgtEl>
                                      </p:cBhvr>
                                    </p:animEffect>
                                    <p:anim calcmode="lin" valueType="num">
                                      <p:cBhvr>
                                        <p:cTn id="17" dur="800" decel="100000" fill="hold"/>
                                        <p:tgtEl>
                                          <p:spTgt spid="1029"/>
                                        </p:tgtEl>
                                        <p:attrNameLst>
                                          <p:attrName>style.rotation</p:attrName>
                                        </p:attrNameLst>
                                      </p:cBhvr>
                                      <p:tavLst>
                                        <p:tav tm="0">
                                          <p:val>
                                            <p:fltVal val="-90"/>
                                          </p:val>
                                        </p:tav>
                                        <p:tav tm="100000">
                                          <p:val>
                                            <p:fltVal val="0"/>
                                          </p:val>
                                        </p:tav>
                                      </p:tavLst>
                                    </p:anim>
                                    <p:anim calcmode="lin" valueType="num">
                                      <p:cBhvr>
                                        <p:cTn id="18" dur="800" decel="100000" fill="hold"/>
                                        <p:tgtEl>
                                          <p:spTgt spid="1029"/>
                                        </p:tgtEl>
                                        <p:attrNameLst>
                                          <p:attrName>ppt_x</p:attrName>
                                        </p:attrNameLst>
                                      </p:cBhvr>
                                      <p:tavLst>
                                        <p:tav tm="0">
                                          <p:val>
                                            <p:strVal val="#ppt_x+0.4"/>
                                          </p:val>
                                        </p:tav>
                                        <p:tav tm="100000">
                                          <p:val>
                                            <p:strVal val="#ppt_x-0.05"/>
                                          </p:val>
                                        </p:tav>
                                      </p:tavLst>
                                    </p:anim>
                                    <p:anim calcmode="lin" valueType="num">
                                      <p:cBhvr>
                                        <p:cTn id="19" dur="800" decel="100000" fill="hold"/>
                                        <p:tgtEl>
                                          <p:spTgt spid="102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2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2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fade">
                                      <p:cBhvr>
                                        <p:cTn id="25" dur="800" decel="100000"/>
                                        <p:tgtEl>
                                          <p:spTgt spid="1031"/>
                                        </p:tgtEl>
                                      </p:cBhvr>
                                    </p:animEffect>
                                    <p:anim calcmode="lin" valueType="num">
                                      <p:cBhvr>
                                        <p:cTn id="26" dur="800" decel="100000" fill="hold"/>
                                        <p:tgtEl>
                                          <p:spTgt spid="1031"/>
                                        </p:tgtEl>
                                        <p:attrNameLst>
                                          <p:attrName>style.rotation</p:attrName>
                                        </p:attrNameLst>
                                      </p:cBhvr>
                                      <p:tavLst>
                                        <p:tav tm="0">
                                          <p:val>
                                            <p:fltVal val="-90"/>
                                          </p:val>
                                        </p:tav>
                                        <p:tav tm="100000">
                                          <p:val>
                                            <p:fltVal val="0"/>
                                          </p:val>
                                        </p:tav>
                                      </p:tavLst>
                                    </p:anim>
                                    <p:anim calcmode="lin" valueType="num">
                                      <p:cBhvr>
                                        <p:cTn id="27" dur="800" decel="100000" fill="hold"/>
                                        <p:tgtEl>
                                          <p:spTgt spid="1031"/>
                                        </p:tgtEl>
                                        <p:attrNameLst>
                                          <p:attrName>ppt_x</p:attrName>
                                        </p:attrNameLst>
                                      </p:cBhvr>
                                      <p:tavLst>
                                        <p:tav tm="0">
                                          <p:val>
                                            <p:strVal val="#ppt_x+0.4"/>
                                          </p:val>
                                        </p:tav>
                                        <p:tav tm="100000">
                                          <p:val>
                                            <p:strVal val="#ppt_x-0.05"/>
                                          </p:val>
                                        </p:tav>
                                      </p:tavLst>
                                    </p:anim>
                                    <p:anim calcmode="lin" valueType="num">
                                      <p:cBhvr>
                                        <p:cTn id="28" dur="800" decel="100000" fill="hold"/>
                                        <p:tgtEl>
                                          <p:spTgt spid="103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3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pole tekstowe 3"/>
          <p:cNvSpPr txBox="1"/>
          <p:nvPr/>
        </p:nvSpPr>
        <p:spPr>
          <a:xfrm>
            <a:off x="1619672" y="1484784"/>
            <a:ext cx="6408712" cy="3416320"/>
          </a:xfrm>
          <a:prstGeom prst="rect">
            <a:avLst/>
          </a:prstGeom>
          <a:noFill/>
        </p:spPr>
        <p:txBody>
          <a:bodyPr wrap="square" rtlCol="0">
            <a:spAutoFit/>
          </a:bodyPr>
          <a:lstStyle/>
          <a:p>
            <a:pPr algn="ctr"/>
            <a:r>
              <a:rPr lang="pl-PL" sz="3600" dirty="0" smtClean="0"/>
              <a:t>PREZENTACJĘ WYKONAŁY:</a:t>
            </a:r>
          </a:p>
          <a:p>
            <a:pPr algn="ctr"/>
            <a:endParaRPr lang="pl-PL" sz="3600" dirty="0" smtClean="0"/>
          </a:p>
          <a:p>
            <a:pPr algn="ctr"/>
            <a:r>
              <a:rPr lang="pl-PL" sz="3600" dirty="0" smtClean="0"/>
              <a:t>KATARZYNA PĘCEK</a:t>
            </a:r>
          </a:p>
          <a:p>
            <a:pPr algn="ctr"/>
            <a:r>
              <a:rPr lang="pl-PL" sz="3600" dirty="0" smtClean="0"/>
              <a:t>I</a:t>
            </a:r>
            <a:endParaRPr lang="pl-PL" sz="3600" dirty="0" smtClean="0"/>
          </a:p>
          <a:p>
            <a:pPr algn="ctr"/>
            <a:r>
              <a:rPr lang="pl-PL" sz="3600" dirty="0" smtClean="0"/>
              <a:t>PAULINA FOLWARSKA</a:t>
            </a:r>
            <a:endParaRPr lang="pl-PL" sz="3600" dirty="0"/>
          </a:p>
        </p:txBody>
      </p:sp>
      <p:sp>
        <p:nvSpPr>
          <p:cNvPr id="5" name="pole tekstowe 4"/>
          <p:cNvSpPr txBox="1"/>
          <p:nvPr/>
        </p:nvSpPr>
        <p:spPr>
          <a:xfrm>
            <a:off x="683568" y="116632"/>
            <a:ext cx="8136904" cy="369332"/>
          </a:xfrm>
          <a:prstGeom prst="rect">
            <a:avLst/>
          </a:prstGeom>
          <a:noFill/>
        </p:spPr>
        <p:txBody>
          <a:bodyPr wrap="square" rtlCol="0">
            <a:spAutoFit/>
          </a:bodyPr>
          <a:lstStyle/>
          <a:p>
            <a:pPr algn="ctr"/>
            <a:r>
              <a:rPr lang="pl-PL" dirty="0" smtClean="0"/>
              <a:t>Dziękujemy za obejrzenie prezentacji!</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43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4">
                                            <p:txEl>
                                              <p:pRg st="0" end="0"/>
                                            </p:txEl>
                                          </p:spTgt>
                                        </p:tgtEl>
                                        <p:attrNameLst>
                                          <p:attrName>ppt_w</p:attrName>
                                        </p:attrNameLst>
                                      </p:cBhvr>
                                    </p:anim>
                                    <p:anim by="(#ppt_w*0.50)" calcmode="lin" valueType="num">
                                      <p:cBhvr>
                                        <p:cTn id="15" dur="500" decel="50000" autoRev="1" fill="hold">
                                          <p:stCondLst>
                                            <p:cond delay="0"/>
                                          </p:stCondLst>
                                        </p:cTn>
                                        <p:tgtEl>
                                          <p:spTgt spid="4">
                                            <p:txEl>
                                              <p:pRg st="0" end="0"/>
                                            </p:txEl>
                                          </p:spTgt>
                                        </p:tgtEl>
                                        <p:attrNameLst>
                                          <p:attrName>ppt_x</p:attrName>
                                        </p:attrNameLst>
                                      </p:cBhvr>
                                    </p:anim>
                                    <p:anim from="(-#ppt_h/2)" to="(#ppt_y)" calcmode="lin" valueType="num">
                                      <p:cBhvr>
                                        <p:cTn id="16" dur="1000" fill="hold">
                                          <p:stCondLst>
                                            <p:cond delay="0"/>
                                          </p:stCondLst>
                                        </p:cTn>
                                        <p:tgtEl>
                                          <p:spTgt spid="4">
                                            <p:txEl>
                                              <p:pRg st="0" end="0"/>
                                            </p:txEl>
                                          </p:spTgt>
                                        </p:tgtEl>
                                        <p:attrNameLst>
                                          <p:attrName>ppt_y</p:attrName>
                                        </p:attrNameLst>
                                      </p:cBhvr>
                                    </p:anim>
                                    <p:animRot by="21600000">
                                      <p:cBhvr>
                                        <p:cTn id="17" dur="1000" fill="hold">
                                          <p:stCondLst>
                                            <p:cond delay="0"/>
                                          </p:stCondLst>
                                        </p:cTn>
                                        <p:tgtEl>
                                          <p:spTgt spid="4">
                                            <p:txEl>
                                              <p:pRg st="0" end="0"/>
                                            </p:txEl>
                                          </p:spTgt>
                                        </p:tgtEl>
                                        <p:attrNameLst>
                                          <p:attrName>r</p:attrName>
                                        </p:attrNameLst>
                                      </p:cBhvr>
                                    </p:animRot>
                                  </p:childTnLst>
                                </p:cTn>
                              </p:par>
                            </p:childTnLst>
                          </p:cTn>
                        </p:par>
                        <p:par>
                          <p:cTn id="18" fill="hold">
                            <p:stCondLst>
                              <p:cond delay="72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4">
                                            <p:txEl>
                                              <p:pRg st="2" end="2"/>
                                            </p:txEl>
                                          </p:spTgt>
                                        </p:tgtEl>
                                        <p:attrNameLst>
                                          <p:attrName>style.visibility</p:attrName>
                                        </p:attrNameLst>
                                      </p:cBhvr>
                                      <p:to>
                                        <p:strVal val="visible"/>
                                      </p:to>
                                    </p:set>
                                    <p:anim by="(-#ppt_w*2)" calcmode="lin" valueType="num">
                                      <p:cBhvr rctx="PPT">
                                        <p:cTn id="21" dur="500" autoRev="1" fill="hold">
                                          <p:stCondLst>
                                            <p:cond delay="0"/>
                                          </p:stCondLst>
                                        </p:cTn>
                                        <p:tgtEl>
                                          <p:spTgt spid="4">
                                            <p:txEl>
                                              <p:pRg st="2" end="2"/>
                                            </p:txEl>
                                          </p:spTgt>
                                        </p:tgtEl>
                                        <p:attrNameLst>
                                          <p:attrName>ppt_w</p:attrName>
                                        </p:attrNameLst>
                                      </p:cBhvr>
                                    </p:anim>
                                    <p:anim by="(#ppt_w*0.50)" calcmode="lin" valueType="num">
                                      <p:cBhvr>
                                        <p:cTn id="22" dur="500" decel="50000" autoRev="1" fill="hold">
                                          <p:stCondLst>
                                            <p:cond delay="0"/>
                                          </p:stCondLst>
                                        </p:cTn>
                                        <p:tgtEl>
                                          <p:spTgt spid="4">
                                            <p:txEl>
                                              <p:pRg st="2" end="2"/>
                                            </p:txEl>
                                          </p:spTgt>
                                        </p:tgtEl>
                                        <p:attrNameLst>
                                          <p:attrName>ppt_x</p:attrName>
                                        </p:attrNameLst>
                                      </p:cBhvr>
                                    </p:anim>
                                    <p:anim from="(-#ppt_h/2)" to="(#ppt_y)" calcmode="lin" valueType="num">
                                      <p:cBhvr>
                                        <p:cTn id="23" dur="1000" fill="hold">
                                          <p:stCondLst>
                                            <p:cond delay="0"/>
                                          </p:stCondLst>
                                        </p:cTn>
                                        <p:tgtEl>
                                          <p:spTgt spid="4">
                                            <p:txEl>
                                              <p:pRg st="2" end="2"/>
                                            </p:txEl>
                                          </p:spTgt>
                                        </p:tgtEl>
                                        <p:attrNameLst>
                                          <p:attrName>ppt_y</p:attrName>
                                        </p:attrNameLst>
                                      </p:cBhvr>
                                    </p:anim>
                                    <p:animRot by="21600000">
                                      <p:cBhvr>
                                        <p:cTn id="24" dur="1000" fill="hold">
                                          <p:stCondLst>
                                            <p:cond delay="0"/>
                                          </p:stCondLst>
                                        </p:cTn>
                                        <p:tgtEl>
                                          <p:spTgt spid="4">
                                            <p:txEl>
                                              <p:pRg st="2" end="2"/>
                                            </p:txEl>
                                          </p:spTgt>
                                        </p:tgtEl>
                                        <p:attrNameLst>
                                          <p:attrName>r</p:attrName>
                                        </p:attrNameLst>
                                      </p:cBhvr>
                                    </p:animRot>
                                  </p:childTnLst>
                                </p:cTn>
                              </p:par>
                            </p:childTnLst>
                          </p:cTn>
                        </p:par>
                        <p:par>
                          <p:cTn id="25" fill="hold">
                            <p:stCondLst>
                              <p:cond delay="95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4">
                                            <p:txEl>
                                              <p:pRg st="3" end="3"/>
                                            </p:txEl>
                                          </p:spTgt>
                                        </p:tgtEl>
                                        <p:attrNameLst>
                                          <p:attrName>style.visibility</p:attrName>
                                        </p:attrNameLst>
                                      </p:cBhvr>
                                      <p:to>
                                        <p:strVal val="visible"/>
                                      </p:to>
                                    </p:set>
                                    <p:anim by="(-#ppt_w*2)" calcmode="lin" valueType="num">
                                      <p:cBhvr rctx="PPT">
                                        <p:cTn id="28" dur="500" autoRev="1" fill="hold">
                                          <p:stCondLst>
                                            <p:cond delay="0"/>
                                          </p:stCondLst>
                                        </p:cTn>
                                        <p:tgtEl>
                                          <p:spTgt spid="4">
                                            <p:txEl>
                                              <p:pRg st="3" end="3"/>
                                            </p:txEl>
                                          </p:spTgt>
                                        </p:tgtEl>
                                        <p:attrNameLst>
                                          <p:attrName>ppt_w</p:attrName>
                                        </p:attrNameLst>
                                      </p:cBhvr>
                                    </p:anim>
                                    <p:anim by="(#ppt_w*0.50)" calcmode="lin" valueType="num">
                                      <p:cBhvr>
                                        <p:cTn id="29" dur="500" decel="50000" autoRev="1" fill="hold">
                                          <p:stCondLst>
                                            <p:cond delay="0"/>
                                          </p:stCondLst>
                                        </p:cTn>
                                        <p:tgtEl>
                                          <p:spTgt spid="4">
                                            <p:txEl>
                                              <p:pRg st="3" end="3"/>
                                            </p:txEl>
                                          </p:spTgt>
                                        </p:tgtEl>
                                        <p:attrNameLst>
                                          <p:attrName>ppt_x</p:attrName>
                                        </p:attrNameLst>
                                      </p:cBhvr>
                                    </p:anim>
                                    <p:anim from="(-#ppt_h/2)" to="(#ppt_y)" calcmode="lin" valueType="num">
                                      <p:cBhvr>
                                        <p:cTn id="30" dur="1000" fill="hold">
                                          <p:stCondLst>
                                            <p:cond delay="0"/>
                                          </p:stCondLst>
                                        </p:cTn>
                                        <p:tgtEl>
                                          <p:spTgt spid="4">
                                            <p:txEl>
                                              <p:pRg st="3" end="3"/>
                                            </p:txEl>
                                          </p:spTgt>
                                        </p:tgtEl>
                                        <p:attrNameLst>
                                          <p:attrName>ppt_y</p:attrName>
                                        </p:attrNameLst>
                                      </p:cBhvr>
                                    </p:anim>
                                    <p:animRot by="21600000">
                                      <p:cBhvr>
                                        <p:cTn id="31" dur="1000" fill="hold">
                                          <p:stCondLst>
                                            <p:cond delay="0"/>
                                          </p:stCondLst>
                                        </p:cTn>
                                        <p:tgtEl>
                                          <p:spTgt spid="4">
                                            <p:txEl>
                                              <p:pRg st="3" end="3"/>
                                            </p:txEl>
                                          </p:spTgt>
                                        </p:tgtEl>
                                        <p:attrNameLst>
                                          <p:attrName>r</p:attrName>
                                        </p:attrNameLst>
                                      </p:cBhvr>
                                    </p:animRot>
                                  </p:childTnLst>
                                </p:cTn>
                              </p:par>
                            </p:childTnLst>
                          </p:cTn>
                        </p:par>
                        <p:par>
                          <p:cTn id="32" fill="hold">
                            <p:stCondLst>
                              <p:cond delay="105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4">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4">
                                            <p:txEl>
                                              <p:pRg st="4" end="4"/>
                                            </p:txEl>
                                          </p:spTgt>
                                        </p:tgtEl>
                                        <p:attrNameLst>
                                          <p:attrName>ppt_w</p:attrName>
                                        </p:attrNameLst>
                                      </p:cBhvr>
                                    </p:anim>
                                    <p:anim by="(#ppt_w*0.50)" calcmode="lin" valueType="num">
                                      <p:cBhvr>
                                        <p:cTn id="36" dur="500" decel="50000" autoRev="1" fill="hold">
                                          <p:stCondLst>
                                            <p:cond delay="0"/>
                                          </p:stCondLst>
                                        </p:cTn>
                                        <p:tgtEl>
                                          <p:spTgt spid="4">
                                            <p:txEl>
                                              <p:pRg st="4" end="4"/>
                                            </p:txEl>
                                          </p:spTgt>
                                        </p:tgtEl>
                                        <p:attrNameLst>
                                          <p:attrName>ppt_x</p:attrName>
                                        </p:attrNameLst>
                                      </p:cBhvr>
                                    </p:anim>
                                    <p:anim from="(-#ppt_h/2)" to="(#ppt_y)" calcmode="lin" valueType="num">
                                      <p:cBhvr>
                                        <p:cTn id="37" dur="1000" fill="hold">
                                          <p:stCondLst>
                                            <p:cond delay="0"/>
                                          </p:stCondLst>
                                        </p:cTn>
                                        <p:tgtEl>
                                          <p:spTgt spid="4">
                                            <p:txEl>
                                              <p:pRg st="4" end="4"/>
                                            </p:txEl>
                                          </p:spTgt>
                                        </p:tgtEl>
                                        <p:attrNameLst>
                                          <p:attrName>ppt_y</p:attrName>
                                        </p:attrNameLst>
                                      </p:cBhvr>
                                    </p:anim>
                                    <p:animRot by="21600000">
                                      <p:cBhvr>
                                        <p:cTn id="38" dur="1000" fill="hold">
                                          <p:stCondLst>
                                            <p:cond delay="0"/>
                                          </p:stCondLst>
                                        </p:cTn>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0/0c/Warszawa-Rynek_Starego_Miasta-XIX.jpg"/>
          <p:cNvPicPr>
            <a:picLocks noChangeAspect="1" noChangeArrowheads="1"/>
          </p:cNvPicPr>
          <p:nvPr/>
        </p:nvPicPr>
        <p:blipFill>
          <a:blip r:embed="rId2" cstate="print"/>
          <a:srcRect/>
          <a:stretch>
            <a:fillRect/>
          </a:stretch>
        </p:blipFill>
        <p:spPr bwMode="auto">
          <a:xfrm>
            <a:off x="0" y="-1"/>
            <a:ext cx="9144000" cy="3429001"/>
          </a:xfrm>
          <a:prstGeom prst="rect">
            <a:avLst/>
          </a:prstGeom>
          <a:noFill/>
          <a:ln w="38100" cmpd="sng">
            <a:solidFill>
              <a:srgbClr val="7030A0"/>
            </a:solidFill>
          </a:ln>
        </p:spPr>
      </p:pic>
      <p:pic>
        <p:nvPicPr>
          <p:cNvPr id="2054" name="Picture 6" descr="http://www.jedrosz.pol.info.pl/Materialy/02%20Strony%20gotowe/Stara%20Warszawa/slides/0387%20024.jpg"/>
          <p:cNvPicPr>
            <a:picLocks noChangeAspect="1" noChangeArrowheads="1"/>
          </p:cNvPicPr>
          <p:nvPr/>
        </p:nvPicPr>
        <p:blipFill>
          <a:blip r:embed="rId3" cstate="print"/>
          <a:srcRect/>
          <a:stretch>
            <a:fillRect/>
          </a:stretch>
        </p:blipFill>
        <p:spPr bwMode="auto">
          <a:xfrm>
            <a:off x="0" y="3429001"/>
            <a:ext cx="9144000" cy="3429000"/>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800" decel="100000"/>
                                        <p:tgtEl>
                                          <p:spTgt spid="2054"/>
                                        </p:tgtEl>
                                      </p:cBhvr>
                                    </p:animEffect>
                                    <p:anim calcmode="lin" valueType="num">
                                      <p:cBhvr>
                                        <p:cTn id="17" dur="800" decel="100000" fill="hold"/>
                                        <p:tgtEl>
                                          <p:spTgt spid="2054"/>
                                        </p:tgtEl>
                                        <p:attrNameLst>
                                          <p:attrName>style.rotation</p:attrName>
                                        </p:attrNameLst>
                                      </p:cBhvr>
                                      <p:tavLst>
                                        <p:tav tm="0">
                                          <p:val>
                                            <p:fltVal val="-90"/>
                                          </p:val>
                                        </p:tav>
                                        <p:tav tm="100000">
                                          <p:val>
                                            <p:fltVal val="0"/>
                                          </p:val>
                                        </p:tav>
                                      </p:tavLst>
                                    </p:anim>
                                    <p:anim calcmode="lin" valueType="num">
                                      <p:cBhvr>
                                        <p:cTn id="18" dur="800" decel="100000" fill="hold"/>
                                        <p:tgtEl>
                                          <p:spTgt spid="2054"/>
                                        </p:tgtEl>
                                        <p:attrNameLst>
                                          <p:attrName>ppt_x</p:attrName>
                                        </p:attrNameLst>
                                      </p:cBhvr>
                                      <p:tavLst>
                                        <p:tav tm="0">
                                          <p:val>
                                            <p:strVal val="#ppt_x+0.4"/>
                                          </p:val>
                                        </p:tav>
                                        <p:tav tm="100000">
                                          <p:val>
                                            <p:strVal val="#ppt_x-0.05"/>
                                          </p:val>
                                        </p:tav>
                                      </p:tavLst>
                                    </p:anim>
                                    <p:anim calcmode="lin" valueType="num">
                                      <p:cBhvr>
                                        <p:cTn id="19" dur="800" decel="100000" fill="hold"/>
                                        <p:tgtEl>
                                          <p:spTgt spid="205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5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0"/>
            <a:ext cx="7467600" cy="1143000"/>
          </a:xfrm>
        </p:spPr>
        <p:txBody>
          <a:bodyPr/>
          <a:lstStyle/>
          <a:p>
            <a:pPr algn="ctr"/>
            <a:r>
              <a:rPr lang="pl-PL" b="1" i="1" u="sng" dirty="0" smtClean="0"/>
              <a:t>PLAC ZAMKOWY </a:t>
            </a:r>
            <a:endParaRPr lang="pl-PL" b="1" i="1" u="sng" dirty="0"/>
          </a:p>
        </p:txBody>
      </p:sp>
      <p:sp>
        <p:nvSpPr>
          <p:cNvPr id="3" name="Symbol zastępczy zawartości 2"/>
          <p:cNvSpPr>
            <a:spLocks noGrp="1"/>
          </p:cNvSpPr>
          <p:nvPr>
            <p:ph sz="quarter" idx="1"/>
          </p:nvPr>
        </p:nvSpPr>
        <p:spPr/>
        <p:txBody>
          <a:bodyPr>
            <a:normAutofit fontScale="92500"/>
          </a:bodyPr>
          <a:lstStyle/>
          <a:p>
            <a:r>
              <a:rPr lang="pl-PL" dirty="0" smtClean="0"/>
              <a:t>Miejsce spacerów Wokulskiego: „Wszystko to roiło się między dwoma długimi ścianami kamienic pstrej barwy, nad którymi górowały wyniosłe fronty świątyń. Na obu zaś końcach ulicy, niby pilnujące miasta szyldwachy, wznosiły się dwa pomniki. Z jednej strony król Zygmunt, stojący na olbrzymiej świecy, pochylał się ku Bernardynom, widocznie pragnąc coś zakomunikować przechodniom, a z drugiej Kopernik. (…) Stanął i patrzył. Dzień przedświąteczny i ładna pogoda wywabiły mnóstwo ludzi na bruk miejski. Sznur powozów i pstrokaty falujący tłum między Kopernikiem i Zygmuntem wyglądał jak stado ptaków, które właśnie w tej chwili unosiły się nad miastem dążąc ku północy”.</a:t>
            </a:r>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images8.fotosik.pl/3003/9715cb30fea1ecba.jpg"/>
          <p:cNvPicPr>
            <a:picLocks noChangeAspect="1" noChangeArrowheads="1"/>
          </p:cNvPicPr>
          <p:nvPr/>
        </p:nvPicPr>
        <p:blipFill>
          <a:blip r:embed="rId2" cstate="print"/>
          <a:srcRect/>
          <a:stretch>
            <a:fillRect/>
          </a:stretch>
        </p:blipFill>
        <p:spPr bwMode="auto">
          <a:xfrm>
            <a:off x="0" y="1"/>
            <a:ext cx="9144000" cy="3428999"/>
          </a:xfrm>
          <a:prstGeom prst="rect">
            <a:avLst/>
          </a:prstGeom>
          <a:noFill/>
          <a:ln w="38100" cmpd="sng">
            <a:solidFill>
              <a:srgbClr val="7030A0"/>
            </a:solidFill>
          </a:ln>
        </p:spPr>
      </p:pic>
      <p:pic>
        <p:nvPicPr>
          <p:cNvPr id="29702" name="Picture 6" descr="http://d.naszemiasto.pl/k/r/45/18/4e478dee6e2f4_o.jpg"/>
          <p:cNvPicPr>
            <a:picLocks noChangeAspect="1" noChangeArrowheads="1"/>
          </p:cNvPicPr>
          <p:nvPr/>
        </p:nvPicPr>
        <p:blipFill>
          <a:blip r:embed="rId3" cstate="print"/>
          <a:srcRect/>
          <a:stretch>
            <a:fillRect/>
          </a:stretch>
        </p:blipFill>
        <p:spPr bwMode="auto">
          <a:xfrm>
            <a:off x="0" y="3429000"/>
            <a:ext cx="4743450" cy="3429000"/>
          </a:xfrm>
          <a:prstGeom prst="rect">
            <a:avLst/>
          </a:prstGeom>
          <a:noFill/>
          <a:ln w="38100">
            <a:solidFill>
              <a:srgbClr val="7030A0"/>
            </a:solidFill>
          </a:ln>
        </p:spPr>
      </p:pic>
      <p:pic>
        <p:nvPicPr>
          <p:cNvPr id="29704" name="Picture 8" descr="http://s3.flog.pl/media/foto/666782_plac--zamkowy--w-deszczu---------warszawa--w-wersji----black-ampwhite--.jpg"/>
          <p:cNvPicPr>
            <a:picLocks noChangeAspect="1" noChangeArrowheads="1"/>
          </p:cNvPicPr>
          <p:nvPr/>
        </p:nvPicPr>
        <p:blipFill>
          <a:blip r:embed="rId4" cstate="print"/>
          <a:srcRect/>
          <a:stretch>
            <a:fillRect/>
          </a:stretch>
        </p:blipFill>
        <p:spPr bwMode="auto">
          <a:xfrm>
            <a:off x="4788024" y="3429000"/>
            <a:ext cx="4355976" cy="3429000"/>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800" decel="100000"/>
                                        <p:tgtEl>
                                          <p:spTgt spid="29700"/>
                                        </p:tgtEl>
                                      </p:cBhvr>
                                    </p:animEffect>
                                    <p:anim calcmode="lin" valueType="num">
                                      <p:cBhvr>
                                        <p:cTn id="8" dur="800" decel="100000" fill="hold"/>
                                        <p:tgtEl>
                                          <p:spTgt spid="29700"/>
                                        </p:tgtEl>
                                        <p:attrNameLst>
                                          <p:attrName>style.rotation</p:attrName>
                                        </p:attrNameLst>
                                      </p:cBhvr>
                                      <p:tavLst>
                                        <p:tav tm="0">
                                          <p:val>
                                            <p:fltVal val="-90"/>
                                          </p:val>
                                        </p:tav>
                                        <p:tav tm="100000">
                                          <p:val>
                                            <p:fltVal val="0"/>
                                          </p:val>
                                        </p:tav>
                                      </p:tavLst>
                                    </p:anim>
                                    <p:anim calcmode="lin" valueType="num">
                                      <p:cBhvr>
                                        <p:cTn id="9" dur="800" decel="100000" fill="hold"/>
                                        <p:tgtEl>
                                          <p:spTgt spid="29700"/>
                                        </p:tgtEl>
                                        <p:attrNameLst>
                                          <p:attrName>ppt_x</p:attrName>
                                        </p:attrNameLst>
                                      </p:cBhvr>
                                      <p:tavLst>
                                        <p:tav tm="0">
                                          <p:val>
                                            <p:strVal val="#ppt_x+0.4"/>
                                          </p:val>
                                        </p:tav>
                                        <p:tav tm="100000">
                                          <p:val>
                                            <p:strVal val="#ppt_x-0.05"/>
                                          </p:val>
                                        </p:tav>
                                      </p:tavLst>
                                    </p:anim>
                                    <p:anim calcmode="lin" valueType="num">
                                      <p:cBhvr>
                                        <p:cTn id="10" dur="800" decel="100000" fill="hold"/>
                                        <p:tgtEl>
                                          <p:spTgt spid="2970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70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70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9702"/>
                                        </p:tgtEl>
                                        <p:attrNameLst>
                                          <p:attrName>style.visibility</p:attrName>
                                        </p:attrNameLst>
                                      </p:cBhvr>
                                      <p:to>
                                        <p:strVal val="visible"/>
                                      </p:to>
                                    </p:set>
                                    <p:animEffect transition="in" filter="fade">
                                      <p:cBhvr>
                                        <p:cTn id="16" dur="800" decel="100000"/>
                                        <p:tgtEl>
                                          <p:spTgt spid="29702"/>
                                        </p:tgtEl>
                                      </p:cBhvr>
                                    </p:animEffect>
                                    <p:anim calcmode="lin" valueType="num">
                                      <p:cBhvr>
                                        <p:cTn id="17" dur="800" decel="100000" fill="hold"/>
                                        <p:tgtEl>
                                          <p:spTgt spid="29702"/>
                                        </p:tgtEl>
                                        <p:attrNameLst>
                                          <p:attrName>style.rotation</p:attrName>
                                        </p:attrNameLst>
                                      </p:cBhvr>
                                      <p:tavLst>
                                        <p:tav tm="0">
                                          <p:val>
                                            <p:fltVal val="-90"/>
                                          </p:val>
                                        </p:tav>
                                        <p:tav tm="100000">
                                          <p:val>
                                            <p:fltVal val="0"/>
                                          </p:val>
                                        </p:tav>
                                      </p:tavLst>
                                    </p:anim>
                                    <p:anim calcmode="lin" valueType="num">
                                      <p:cBhvr>
                                        <p:cTn id="18" dur="800" decel="100000" fill="hold"/>
                                        <p:tgtEl>
                                          <p:spTgt spid="29702"/>
                                        </p:tgtEl>
                                        <p:attrNameLst>
                                          <p:attrName>ppt_x</p:attrName>
                                        </p:attrNameLst>
                                      </p:cBhvr>
                                      <p:tavLst>
                                        <p:tav tm="0">
                                          <p:val>
                                            <p:strVal val="#ppt_x+0.4"/>
                                          </p:val>
                                        </p:tav>
                                        <p:tav tm="100000">
                                          <p:val>
                                            <p:strVal val="#ppt_x-0.05"/>
                                          </p:val>
                                        </p:tav>
                                      </p:tavLst>
                                    </p:anim>
                                    <p:anim calcmode="lin" valueType="num">
                                      <p:cBhvr>
                                        <p:cTn id="19" dur="800" decel="100000" fill="hold"/>
                                        <p:tgtEl>
                                          <p:spTgt spid="2970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970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970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9704"/>
                                        </p:tgtEl>
                                        <p:attrNameLst>
                                          <p:attrName>style.visibility</p:attrName>
                                        </p:attrNameLst>
                                      </p:cBhvr>
                                      <p:to>
                                        <p:strVal val="visible"/>
                                      </p:to>
                                    </p:set>
                                    <p:animEffect transition="in" filter="fade">
                                      <p:cBhvr>
                                        <p:cTn id="25" dur="800" decel="100000"/>
                                        <p:tgtEl>
                                          <p:spTgt spid="29704"/>
                                        </p:tgtEl>
                                      </p:cBhvr>
                                    </p:animEffect>
                                    <p:anim calcmode="lin" valueType="num">
                                      <p:cBhvr>
                                        <p:cTn id="26" dur="800" decel="100000" fill="hold"/>
                                        <p:tgtEl>
                                          <p:spTgt spid="29704"/>
                                        </p:tgtEl>
                                        <p:attrNameLst>
                                          <p:attrName>style.rotation</p:attrName>
                                        </p:attrNameLst>
                                      </p:cBhvr>
                                      <p:tavLst>
                                        <p:tav tm="0">
                                          <p:val>
                                            <p:fltVal val="-90"/>
                                          </p:val>
                                        </p:tav>
                                        <p:tav tm="100000">
                                          <p:val>
                                            <p:fltVal val="0"/>
                                          </p:val>
                                        </p:tav>
                                      </p:tavLst>
                                    </p:anim>
                                    <p:anim calcmode="lin" valueType="num">
                                      <p:cBhvr>
                                        <p:cTn id="27" dur="800" decel="100000" fill="hold"/>
                                        <p:tgtEl>
                                          <p:spTgt spid="29704"/>
                                        </p:tgtEl>
                                        <p:attrNameLst>
                                          <p:attrName>ppt_x</p:attrName>
                                        </p:attrNameLst>
                                      </p:cBhvr>
                                      <p:tavLst>
                                        <p:tav tm="0">
                                          <p:val>
                                            <p:strVal val="#ppt_x+0.4"/>
                                          </p:val>
                                        </p:tav>
                                        <p:tav tm="100000">
                                          <p:val>
                                            <p:strVal val="#ppt_x-0.05"/>
                                          </p:val>
                                        </p:tav>
                                      </p:tavLst>
                                    </p:anim>
                                    <p:anim calcmode="lin" valueType="num">
                                      <p:cBhvr>
                                        <p:cTn id="28" dur="800" decel="100000" fill="hold"/>
                                        <p:tgtEl>
                                          <p:spTgt spid="2970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970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970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i="1" u="sng" dirty="0" smtClean="0"/>
              <a:t>KOŚCIÓŁ KARMELITÓW PRZY KRAKOWSKIM PRZEDMIEŚCIU</a:t>
            </a:r>
            <a:endParaRPr lang="pl-PL" b="1" i="1" u="sng" dirty="0"/>
          </a:p>
        </p:txBody>
      </p:sp>
      <p:sp>
        <p:nvSpPr>
          <p:cNvPr id="3" name="Symbol zastępczy zawartości 2"/>
          <p:cNvSpPr>
            <a:spLocks noGrp="1"/>
          </p:cNvSpPr>
          <p:nvPr>
            <p:ph sz="quarter" idx="1"/>
          </p:nvPr>
        </p:nvSpPr>
        <p:spPr/>
        <p:txBody>
          <a:bodyPr>
            <a:normAutofit/>
          </a:bodyPr>
          <a:lstStyle/>
          <a:p>
            <a:r>
              <a:rPr lang="pl-PL" dirty="0" smtClean="0"/>
              <a:t>Miejsce spotkania Wokulskiego z panną Łęcką, kościół oczyma Wokulskiego: „Wokulski wziął z kasy dwadzieścia pięć półimperiałów i poszedł w stronę kościoła.”; „Patrzył w tej chwili na kościół jak na rzecz zupełnie nową dla siebie.”; \"Co to jest za ogromny gmach, który zamiast kominów ma wieże, w którym nikt nie mieszka, tylko śpią prochy dawno zmarłych?... Na co ta strata miejsca i murów, komu dniem i nocą pali się światło, w jakim celu schodzą się tłumy ludzi?</a:t>
            </a:r>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Obraz 3" descr="111.jpg"/>
          <p:cNvPicPr>
            <a:picLocks noChangeAspect="1"/>
          </p:cNvPicPr>
          <p:nvPr/>
        </p:nvPicPr>
        <p:blipFill>
          <a:blip r:embed="rId2" cstate="print"/>
          <a:stretch>
            <a:fillRect/>
          </a:stretch>
        </p:blipFill>
        <p:spPr>
          <a:xfrm>
            <a:off x="1187624" y="836712"/>
            <a:ext cx="6618401" cy="4814887"/>
          </a:xfrm>
          <a:prstGeom prst="rect">
            <a:avLst/>
          </a:prstGeom>
          <a:ln w="38100" cmpd="tri">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u="sng" dirty="0" smtClean="0"/>
              <a:t>TEATR WIELKI</a:t>
            </a:r>
            <a:endParaRPr lang="pl-PL" b="1" i="1" u="sng" dirty="0"/>
          </a:p>
        </p:txBody>
      </p:sp>
      <p:sp>
        <p:nvSpPr>
          <p:cNvPr id="3" name="Symbol zastępczy zawartości 2"/>
          <p:cNvSpPr>
            <a:spLocks noGrp="1"/>
          </p:cNvSpPr>
          <p:nvPr>
            <p:ph sz="quarter" idx="1"/>
          </p:nvPr>
        </p:nvSpPr>
        <p:spPr/>
        <p:txBody>
          <a:bodyPr>
            <a:normAutofit/>
          </a:bodyPr>
          <a:lstStyle/>
          <a:p>
            <a:r>
              <a:rPr lang="pl-PL" dirty="0" smtClean="0"/>
              <a:t>Miejsce spotkań Wokulskiego z panną Łęcką: „Siedziała w loży z ojcem i panną Florentyną, ubrana w białą suknię. Nie patrzyła na scenę, która w tej chwili skupiała uwagę wszystkich, ale gdzieś przed siebie, nie wiadomo gdzie i na co.”; „Ciągle szukał okazji do widywania panny Izabeli w teatrze, na koncertach lub na odczytach.”; „Siedział on w czwartym rzędzie i wpatrywał się bynajmniej nie w Rossiego, ale w lożę, którą zajmowała panna Izabela z panem Tomaszem i hrabiną.”</a:t>
            </a:r>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2466" name="Picture 2" descr="http://fotopolska.eu/foto/11/11509.jpg"/>
          <p:cNvPicPr>
            <a:picLocks noChangeAspect="1" noChangeArrowheads="1"/>
          </p:cNvPicPr>
          <p:nvPr/>
        </p:nvPicPr>
        <p:blipFill>
          <a:blip r:embed="rId3" cstate="print"/>
          <a:srcRect/>
          <a:stretch>
            <a:fillRect/>
          </a:stretch>
        </p:blipFill>
        <p:spPr bwMode="auto">
          <a:xfrm>
            <a:off x="899592" y="1124744"/>
            <a:ext cx="7040612" cy="4499992"/>
          </a:xfrm>
          <a:prstGeom prst="rect">
            <a:avLst/>
          </a:prstGeom>
          <a:noFill/>
          <a:ln w="38100" cmpd="sng">
            <a:solidFill>
              <a:srgbClr val="7030A0"/>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800" decel="100000"/>
                                        <p:tgtEl>
                                          <p:spTgt spid="62466"/>
                                        </p:tgtEl>
                                      </p:cBhvr>
                                    </p:animEffect>
                                    <p:anim calcmode="lin" valueType="num">
                                      <p:cBhvr>
                                        <p:cTn id="8" dur="800" decel="100000" fill="hold"/>
                                        <p:tgtEl>
                                          <p:spTgt spid="62466"/>
                                        </p:tgtEl>
                                        <p:attrNameLst>
                                          <p:attrName>style.rotation</p:attrName>
                                        </p:attrNameLst>
                                      </p:cBhvr>
                                      <p:tavLst>
                                        <p:tav tm="0">
                                          <p:val>
                                            <p:fltVal val="-90"/>
                                          </p:val>
                                        </p:tav>
                                        <p:tav tm="100000">
                                          <p:val>
                                            <p:fltVal val="0"/>
                                          </p:val>
                                        </p:tav>
                                      </p:tavLst>
                                    </p:anim>
                                    <p:anim calcmode="lin" valueType="num">
                                      <p:cBhvr>
                                        <p:cTn id="9" dur="800" decel="100000" fill="hold"/>
                                        <p:tgtEl>
                                          <p:spTgt spid="62466"/>
                                        </p:tgtEl>
                                        <p:attrNameLst>
                                          <p:attrName>ppt_x</p:attrName>
                                        </p:attrNameLst>
                                      </p:cBhvr>
                                      <p:tavLst>
                                        <p:tav tm="0">
                                          <p:val>
                                            <p:strVal val="#ppt_x+0.4"/>
                                          </p:val>
                                        </p:tav>
                                        <p:tav tm="100000">
                                          <p:val>
                                            <p:strVal val="#ppt_x-0.05"/>
                                          </p:val>
                                        </p:tav>
                                      </p:tavLst>
                                    </p:anim>
                                    <p:anim calcmode="lin" valueType="num">
                                      <p:cBhvr>
                                        <p:cTn id="10" dur="800" decel="100000" fill="hold"/>
                                        <p:tgtEl>
                                          <p:spTgt spid="624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4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4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255</TotalTime>
  <Words>1077</Words>
  <Application>Microsoft Office PowerPoint</Application>
  <PresentationFormat>Pokaz na ekranie (4:3)</PresentationFormat>
  <Paragraphs>37</Paragraphs>
  <Slides>27</Slides>
  <Notes>2</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Wykusz</vt:lpstr>
      <vt:lpstr>Slajd 1</vt:lpstr>
      <vt:lpstr>STARE MIASTO</vt:lpstr>
      <vt:lpstr>Slajd 3</vt:lpstr>
      <vt:lpstr>PLAC ZAMKOWY </vt:lpstr>
      <vt:lpstr>Slajd 5</vt:lpstr>
      <vt:lpstr>KOŚCIÓŁ KARMELITÓW PRZY KRAKOWSKIM PRZEDMIEŚCIU</vt:lpstr>
      <vt:lpstr>Slajd 7</vt:lpstr>
      <vt:lpstr>TEATR WIELKI</vt:lpstr>
      <vt:lpstr>Slajd 9</vt:lpstr>
      <vt:lpstr>SZKOŁA GŁÓWNA</vt:lpstr>
      <vt:lpstr>OGRÓD SASKI</vt:lpstr>
      <vt:lpstr>Slajd 12</vt:lpstr>
      <vt:lpstr>OGRÓD BOTANICZNY</vt:lpstr>
      <vt:lpstr>Slajd 14</vt:lpstr>
      <vt:lpstr>POWIŚLE</vt:lpstr>
      <vt:lpstr>Slajd 16</vt:lpstr>
      <vt:lpstr>ŁAZIENKI</vt:lpstr>
      <vt:lpstr>Slajd 18</vt:lpstr>
      <vt:lpstr>KRAKOWSKIE PRZEDMIEŚCIE</vt:lpstr>
      <vt:lpstr>Slajd 20</vt:lpstr>
      <vt:lpstr>Slajd 21</vt:lpstr>
      <vt:lpstr>Slajd 22</vt:lpstr>
      <vt:lpstr>ALEJE   JEROZOLIMSKIE</vt:lpstr>
      <vt:lpstr>Slajd 24</vt:lpstr>
      <vt:lpstr>ALEJE   UJAZDOWSKIE </vt:lpstr>
      <vt:lpstr>Slajd 26</vt:lpstr>
      <vt:lpstr>Slajd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STARE MIASTO</dc:title>
  <dc:creator>abc</dc:creator>
  <cp:lastModifiedBy>VIP</cp:lastModifiedBy>
  <cp:revision>36</cp:revision>
  <dcterms:created xsi:type="dcterms:W3CDTF">2013-10-21T19:01:02Z</dcterms:created>
  <dcterms:modified xsi:type="dcterms:W3CDTF">2013-10-24T16:33:19Z</dcterms:modified>
</cp:coreProperties>
</file>